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42950" y="2130425"/>
            <a:ext cx="8420100" cy="1470026"/>
          </a:xfrm>
          <a:prstGeom prst="rect">
            <a:avLst/>
          </a:prstGeom>
        </p:spPr>
        <p:txBody>
          <a:bodyPr/>
          <a:lstStyle>
            <a:lvl1pPr>
              <a:defRPr b="1"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238092" y="214289"/>
            <a:ext cx="9429816" cy="368281"/>
          </a:xfrm>
          <a:prstGeom prst="rect">
            <a:avLst/>
          </a:prstGeom>
          <a:solidFill>
            <a:srgbClr val="C8E4DF"/>
          </a:solidFill>
        </p:spPr>
        <p:txBody>
          <a:bodyPr/>
          <a:lstStyle>
            <a:lvl1pPr algn="l">
              <a:defRPr b="1" sz="1500"/>
            </a:lvl1pPr>
          </a:lstStyle>
          <a:p>
            <a:pPr/>
            <a:r>
              <a:t>제목 텍스트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273050" y="714356"/>
            <a:ext cx="9359900" cy="5715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b="1"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b="1"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b="1"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b="1"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b="1"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495300" y="274638"/>
            <a:ext cx="89154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xfrm>
            <a:off x="7099300" y="6356355"/>
            <a:ext cx="358413" cy="370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7099300" y="6356351"/>
            <a:ext cx="358413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95300" y="92074"/>
            <a:ext cx="89154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ctrTitle"/>
          </p:nvPr>
        </p:nvSpPr>
        <p:spPr>
          <a:xfrm>
            <a:off x="461900" y="2130425"/>
            <a:ext cx="8982200" cy="14700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  <a:defRPr sz="2400" u="sng"/>
            </a:pPr>
            <a:r>
              <a:t>무료 공유경제 플랫폼</a:t>
            </a:r>
            <a:r>
              <a:t> </a:t>
            </a:r>
            <a:r>
              <a:t>『</a:t>
            </a:r>
            <a:r>
              <a:t>NanuGO (나누고)</a:t>
            </a:r>
            <a:r>
              <a:t>』 </a:t>
            </a:r>
            <a:r>
              <a:t>추진 계획</a:t>
            </a:r>
            <a:br/>
            <a:r>
              <a:rPr i="1" sz="1600" u="none"/>
              <a:t>- Share stuff and save your money</a:t>
            </a:r>
            <a:r>
              <a:rPr i="1" sz="1600" u="none"/>
              <a:t> </a:t>
            </a:r>
            <a:r>
              <a:rPr i="1" sz="1600" u="none"/>
              <a:t>-</a:t>
            </a:r>
          </a:p>
        </p:txBody>
      </p:sp>
      <p:sp>
        <p:nvSpPr>
          <p:cNvPr id="48" name="Shape 48"/>
          <p:cNvSpPr/>
          <p:nvPr>
            <p:ph type="subTitle" sz="quarter" idx="1"/>
          </p:nvPr>
        </p:nvSpPr>
        <p:spPr>
          <a:xfrm>
            <a:off x="1485900" y="4739759"/>
            <a:ext cx="6934200" cy="595297"/>
          </a:xfrm>
          <a:prstGeom prst="rect">
            <a:avLst/>
          </a:prstGeom>
        </p:spPr>
        <p:txBody>
          <a:bodyPr anchor="ctr"/>
          <a:lstStyle/>
          <a:p>
            <a:pPr algn="l">
              <a:spcBef>
                <a:spcPts val="400"/>
              </a:spcBef>
              <a:defRPr b="1" sz="2000">
                <a:solidFill>
                  <a:srgbClr val="000000"/>
                </a:solidFill>
              </a:defRPr>
            </a:pPr>
            <a:r>
              <a:t>2016. 2. 12 나누고</a:t>
            </a:r>
            <a:r>
              <a:t>팀</a:t>
            </a:r>
          </a:p>
        </p:txBody>
      </p:sp>
      <p:pic>
        <p:nvPicPr>
          <p:cNvPr id="4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1841" y="4765521"/>
            <a:ext cx="1852674" cy="543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팀 소개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9688849" y="6569756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Shape 191"/>
          <p:cNvSpPr/>
          <p:nvPr/>
        </p:nvSpPr>
        <p:spPr>
          <a:xfrm>
            <a:off x="266763" y="617498"/>
            <a:ext cx="935990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300"/>
              </a:spcBef>
              <a:defRPr b="1" sz="1400"/>
            </a:lvl1pPr>
          </a:lstStyle>
          <a:p>
            <a:pPr/>
            <a:r>
              <a:t>사업 초기에는 최소의 인력으로 제품 개발에 집중하며, 사업 성장 과정에 따라 적절한 인력을 추가적으로 투입하고자 함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1578570" y="1752481"/>
            <a:ext cx="2186385" cy="2224485"/>
            <a:chOff x="0" y="0"/>
            <a:chExt cx="2186384" cy="2224484"/>
          </a:xfrm>
        </p:grpSpPr>
        <p:pic>
          <p:nvPicPr>
            <p:cNvPr id="193" name="wecanooo_sqar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779985" cy="17799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86385" cy="2224485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5669875" y="1733986"/>
            <a:ext cx="2223374" cy="2261474"/>
            <a:chOff x="0" y="0"/>
            <a:chExt cx="2223373" cy="2261473"/>
          </a:xfrm>
        </p:grpSpPr>
        <p:pic>
          <p:nvPicPr>
            <p:cNvPr id="196" name="whatisooo_sqar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1816974" cy="18169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23374" cy="2261474"/>
            </a:xfrm>
            <a:prstGeom prst="rect">
              <a:avLst/>
            </a:prstGeom>
            <a:effectLst/>
          </p:spPr>
        </p:pic>
      </p:grpSp>
      <p:sp>
        <p:nvSpPr>
          <p:cNvPr id="198" name="Shape 198"/>
          <p:cNvSpPr/>
          <p:nvPr/>
        </p:nvSpPr>
        <p:spPr>
          <a:xfrm>
            <a:off x="1832337" y="4132745"/>
            <a:ext cx="167885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장광우 / 개발총괄</a:t>
            </a:r>
          </a:p>
        </p:txBody>
      </p:sp>
      <p:sp>
        <p:nvSpPr>
          <p:cNvPr id="199" name="Shape 199"/>
          <p:cNvSpPr/>
          <p:nvPr/>
        </p:nvSpPr>
        <p:spPr>
          <a:xfrm>
            <a:off x="5942136" y="4132745"/>
            <a:ext cx="167885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이언정 / 기획총괄</a:t>
            </a:r>
          </a:p>
        </p:txBody>
      </p:sp>
      <p:sp>
        <p:nvSpPr>
          <p:cNvPr id="200" name="Shape 200"/>
          <p:cNvSpPr/>
          <p:nvPr/>
        </p:nvSpPr>
        <p:spPr>
          <a:xfrm>
            <a:off x="839157" y="4848092"/>
            <a:ext cx="366521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120000"/>
              </a:lnSpc>
              <a:buSzPct val="100000"/>
              <a:buChar char="•"/>
              <a:defRPr sz="1200"/>
            </a:pPr>
            <a:r>
              <a:rPr b="1">
                <a:solidFill>
                  <a:schemeClr val="accent6"/>
                </a:solidFill>
              </a:rPr>
              <a:t>17년차</a:t>
            </a:r>
            <a:r>
              <a:t>, 보안, 가상화, 웹 / 모바일의 Full-Stack 개발자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사회문제와 공익에 관심이 많은 사회적기업 출신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새로움을 향한 도전을 즐기는 마인드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잉카인터넷, 미라지웍스, 행복한웹앤미디어, 클레비</a:t>
            </a:r>
          </a:p>
        </p:txBody>
      </p:sp>
      <p:sp>
        <p:nvSpPr>
          <p:cNvPr id="201" name="Shape 201"/>
          <p:cNvSpPr/>
          <p:nvPr/>
        </p:nvSpPr>
        <p:spPr>
          <a:xfrm>
            <a:off x="5336823" y="4848092"/>
            <a:ext cx="3397478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120000"/>
              </a:lnSpc>
              <a:buSzPct val="100000"/>
              <a:buChar char="•"/>
              <a:defRPr sz="1200"/>
            </a:pPr>
            <a:r>
              <a:rPr b="1">
                <a:solidFill>
                  <a:schemeClr val="accent6"/>
                </a:solidFill>
              </a:rPr>
              <a:t>15년차</a:t>
            </a:r>
            <a:r>
              <a:t>, 웹 개발 출신 기획자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SK 그룹사 웹 / 모바일 서비스 기획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사회적 문제에 관심이 많아 한동안 웹접근성에 매진</a:t>
            </a:r>
          </a:p>
          <a:p>
            <a:pPr marL="228600" indent="-228600" defTabSz="457200">
              <a:lnSpc>
                <a:spcPct val="120000"/>
              </a:lnSpc>
              <a:buSzPct val="100000"/>
              <a:buChar char="•"/>
              <a:defRPr sz="1200"/>
            </a:pPr>
            <a:r>
              <a:t>클루넷, 행복한웹앤미디어, 클레비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2524107" y="2285992"/>
            <a:ext cx="4953001" cy="125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defRPr b="1" sz="1600"/>
            </a:pPr>
            <a:r>
              <a:t>[</a:t>
            </a:r>
            <a:r>
              <a:t>첨부</a:t>
            </a:r>
            <a:r>
              <a:t>]  </a:t>
            </a:r>
          </a:p>
          <a:p>
            <a:pPr marL="342900" indent="-342900">
              <a:spcBef>
                <a:spcPts val="600"/>
              </a:spcBef>
              <a:defRPr b="1" sz="1600"/>
            </a:pPr>
          </a:p>
          <a:p>
            <a:pPr marL="342900" indent="-342900">
              <a:spcBef>
                <a:spcPts val="500"/>
              </a:spcBef>
              <a:buSzPct val="100000"/>
              <a:buAutoNum type="arabicPeriod" startAt="1"/>
              <a:defRPr b="1" sz="1400"/>
            </a:pPr>
            <a:r>
              <a:t>향후 추진 일정</a:t>
            </a:r>
          </a:p>
          <a:p>
            <a:pPr marL="342900" indent="-342900">
              <a:spcBef>
                <a:spcPts val="500"/>
              </a:spcBef>
              <a:buSzPct val="100000"/>
              <a:buAutoNum type="arabicPeriod" startAt="1"/>
              <a:defRPr b="1" sz="1400"/>
            </a:pPr>
            <a:r>
              <a:t>일정 계획에 따른 투자금 사용 계획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[</a:t>
            </a:r>
            <a:r>
              <a:t>첨부 </a:t>
            </a:r>
            <a:r>
              <a:t>1] </a:t>
            </a:r>
            <a:r>
              <a:t>향후 추진 일정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07" name="Table 207"/>
          <p:cNvGraphicFramePr/>
          <p:nvPr/>
        </p:nvGraphicFramePr>
        <p:xfrm>
          <a:off x="5202304" y="1246716"/>
          <a:ext cx="5384801" cy="58769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97759"/>
                <a:gridCol w="558998"/>
                <a:gridCol w="847228"/>
                <a:gridCol w="1080492"/>
                <a:gridCol w="1299567"/>
              </a:tblGrid>
              <a:tr h="142920">
                <a:tc gridSpan="2" rowSpan="2">
                  <a:txBody>
                    <a:bodyPr/>
                    <a:lstStyle/>
                    <a:p>
                      <a:pPr algn="ctr" defTabSz="457200"/>
                      <a:r>
                        <a:rPr b="1" sz="900"/>
                        <a:t>기간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EBE4D8"/>
                    </a:solidFill>
                  </a:tcPr>
                </a:tc>
                <a:tc rowSpan="2" h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b="1" sz="900"/>
                        <a:t>마일스톤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EBE4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b="1" sz="900"/>
                        <a:t>기획/마케팅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EBE4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b="1" sz="900"/>
                        <a:t>개발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EBE4D8"/>
                    </a:solidFill>
                  </a:tcPr>
                </a:tc>
              </a:tr>
              <a:tr h="174544">
                <a:tc gridSpan="2" vMerge="1">
                  <a:tcPr/>
                </a:tc>
                <a:tc hMerge="1"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rowSpan="24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2016년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1월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기획안작성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서비스 기획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아키텍처 설계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42809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2월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데모개발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투자유지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REST API 서버모듈 
+ 웹사이트 제작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3월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정식개발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UI / UX 설계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4월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Mobile App 제작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5월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gridSpan="2"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QA + 배포전략 수립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 hMerge="1">
                  <a:tcPr/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gridSpan="2" vMerge="1">
                  <a:tcPr/>
                </a:tc>
                <a:tc hMerge="1"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6월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베타서비스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베타런칭 +
SNS 홍보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시스템 안정화 +
UI / UX 개선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42809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7월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고객설문 +
개선방안 수집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</a:tr>
              <a:tr h="17815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8월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정식런칭 준비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9월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정식서비스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정식서비스 집중화 기간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 hMerge="1">
                  <a:tcPr/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gridSpan="2" vMerge="1">
                  <a:tcPr/>
                </a:tc>
                <a:tc hMerge="1" vMerge="1">
                  <a:tcPr/>
                </a:tc>
              </a:tr>
              <a:tr h="142809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10월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rowSpan="8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정식서비스 
홍보/이벤트
+
중기계획 수립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중기계획 실천
(고도화)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11월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12월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3332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74544">
                <a:tc rowSpan="3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2017년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1월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A7A7A7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247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2271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2월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900"/>
                        <a:t>시리즈 A 준비</a:t>
                      </a:r>
                    </a:p>
                  </a:txBody>
                  <a:tcPr marL="25400" marR="25400" marT="0" marB="25400" anchor="ctr" anchorCtr="0" horzOverflow="overflow">
                    <a:lnL w="12700">
                      <a:solidFill>
                        <a:srgbClr val="A7A7A7"/>
                      </a:solidFill>
                      <a:miter lim="400000"/>
                    </a:lnL>
                    <a:lnR w="12700">
                      <a:solidFill>
                        <a:srgbClr val="A7A7A7"/>
                      </a:solidFill>
                      <a:miter lim="400000"/>
                    </a:lnR>
                    <a:lnT w="127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208" name="Shape 208"/>
          <p:cNvSpPr/>
          <p:nvPr/>
        </p:nvSpPr>
        <p:spPr>
          <a:xfrm>
            <a:off x="5141767" y="856692"/>
            <a:ext cx="2714645" cy="309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월별 추진일정</a:t>
            </a:r>
          </a:p>
        </p:txBody>
      </p:sp>
      <p:sp>
        <p:nvSpPr>
          <p:cNvPr id="209" name="Shape 209"/>
          <p:cNvSpPr/>
          <p:nvPr/>
        </p:nvSpPr>
        <p:spPr>
          <a:xfrm>
            <a:off x="214167" y="831292"/>
            <a:ext cx="2714645" cy="309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분기별 마일스톤</a:t>
            </a:r>
          </a:p>
        </p:txBody>
      </p:sp>
      <p:sp>
        <p:nvSpPr>
          <p:cNvPr id="210" name="Shape 210"/>
          <p:cNvSpPr/>
          <p:nvPr/>
        </p:nvSpPr>
        <p:spPr>
          <a:xfrm>
            <a:off x="1295414" y="1939904"/>
            <a:ext cx="3432222" cy="69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Biz. Model </a:t>
            </a:r>
            <a:r>
              <a:t>및 개별 </a:t>
            </a:r>
            <a:r>
              <a:t>Biz. Item</a:t>
            </a:r>
            <a:r>
              <a:t>에 대한 이행 구체화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출연금 조달 및 집행 검증</a:t>
            </a:r>
            <a:r>
              <a:t>, </a:t>
            </a:r>
            <a:r>
              <a:t>상세 예산 수립 지원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사규</a:t>
            </a:r>
            <a:r>
              <a:t>/</a:t>
            </a:r>
            <a:r>
              <a:t>제도 및 </a:t>
            </a:r>
            <a:r>
              <a:t>System </a:t>
            </a:r>
            <a:r>
              <a:t>구축 지원 </a:t>
            </a:r>
            <a:r>
              <a:rPr b="0" sz="900"/>
              <a:t>(</a:t>
            </a:r>
            <a:r>
              <a:rPr b="0" sz="900"/>
              <a:t>회계시스템 등</a:t>
            </a:r>
            <a:r>
              <a:rPr b="0" sz="900"/>
              <a:t>)</a:t>
            </a:r>
            <a:r>
              <a:t> 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266763" y="1931965"/>
            <a:ext cx="882598" cy="694802"/>
            <a:chOff x="0" y="0"/>
            <a:chExt cx="882596" cy="694800"/>
          </a:xfrm>
        </p:grpSpPr>
        <p:sp>
          <p:nvSpPr>
            <p:cNvPr id="211" name="Shape 211"/>
            <p:cNvSpPr/>
            <p:nvPr/>
          </p:nvSpPr>
          <p:spPr>
            <a:xfrm>
              <a:off x="0" y="-1"/>
              <a:ext cx="882597" cy="694802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167693"/>
              <a:ext cx="882597" cy="35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기획단계</a:t>
              </a:r>
            </a:p>
            <a:p>
              <a:pPr algn="ctr">
                <a:lnSpc>
                  <a:spcPct val="120000"/>
                </a:lnSpc>
                <a:defRPr sz="1000"/>
              </a:pPr>
              <a:r>
                <a:t>(’11.</a:t>
              </a:r>
              <a:r>
                <a:t>말</a:t>
              </a:r>
              <a:r>
                <a:t>~’12.1Q)</a:t>
              </a:r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266763" y="2934456"/>
            <a:ext cx="882598" cy="693748"/>
            <a:chOff x="0" y="0"/>
            <a:chExt cx="882596" cy="693746"/>
          </a:xfrm>
        </p:grpSpPr>
        <p:sp>
          <p:nvSpPr>
            <p:cNvPr id="214" name="Shape 214"/>
            <p:cNvSpPr/>
            <p:nvPr/>
          </p:nvSpPr>
          <p:spPr>
            <a:xfrm>
              <a:off x="0" y="0"/>
              <a:ext cx="882597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161298"/>
              <a:ext cx="882597" cy="37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개발단계</a:t>
              </a:r>
              <a:r>
                <a:t> </a:t>
              </a:r>
              <a:r>
                <a:rPr b="0" sz="1000"/>
                <a:t>(’12</a:t>
              </a:r>
              <a:r>
                <a:rPr b="0" sz="1000"/>
                <a:t>년</a:t>
              </a:r>
              <a:r>
                <a:rPr b="0" sz="1000"/>
                <a:t>)</a:t>
              </a:r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266763" y="3940181"/>
            <a:ext cx="882598" cy="693748"/>
            <a:chOff x="0" y="0"/>
            <a:chExt cx="882596" cy="693746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882597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161298"/>
              <a:ext cx="882597" cy="37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안정화단계 </a:t>
              </a:r>
            </a:p>
            <a:p>
              <a:pPr algn="ctr">
                <a:lnSpc>
                  <a:spcPct val="120000"/>
                </a:lnSpc>
                <a:defRPr sz="1000"/>
              </a:pPr>
              <a:r>
                <a:t>(’13</a:t>
              </a:r>
              <a:r>
                <a:t>년 </a:t>
              </a:r>
              <a:r>
                <a:t>~)</a:t>
              </a:r>
            </a:p>
          </p:txBody>
        </p:sp>
      </p:grpSp>
      <p:sp>
        <p:nvSpPr>
          <p:cNvPr id="220" name="Shape 220"/>
          <p:cNvSpPr/>
          <p:nvPr/>
        </p:nvSpPr>
        <p:spPr>
          <a:xfrm>
            <a:off x="1295414" y="2934458"/>
            <a:ext cx="3432222" cy="69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외부 홍보 및 마케팅 지원</a:t>
            </a:r>
            <a:r>
              <a:t>,</a:t>
            </a:r>
            <a:r>
              <a:t> 영업 지원 방안 수립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보유 기술 검토 및 지도</a:t>
            </a:r>
            <a:r>
              <a:t>/</a:t>
            </a:r>
            <a:r>
              <a:t>전수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경영지원체계 수립</a:t>
            </a:r>
            <a:r>
              <a:rPr b="0" sz="900"/>
              <a:t> </a:t>
            </a:r>
            <a:r>
              <a:rPr b="0" sz="900"/>
              <a:t>(</a:t>
            </a:r>
            <a:r>
              <a:rPr b="0" sz="1000"/>
              <a:t>법무</a:t>
            </a:r>
            <a:r>
              <a:rPr b="0" sz="1000"/>
              <a:t>/</a:t>
            </a:r>
            <a:r>
              <a:rPr b="0" sz="1000"/>
              <a:t>세무</a:t>
            </a:r>
            <a:r>
              <a:rPr b="0" sz="1000"/>
              <a:t>/</a:t>
            </a:r>
            <a:r>
              <a:rPr b="0" sz="1000"/>
              <a:t>노무</a:t>
            </a:r>
            <a:r>
              <a:rPr b="0" sz="1000"/>
              <a:t>/</a:t>
            </a:r>
            <a:r>
              <a:rPr b="0" sz="1000"/>
              <a:t>예결산</a:t>
            </a:r>
            <a:r>
              <a:rPr b="0" sz="1000"/>
              <a:t>/</a:t>
            </a:r>
            <a:r>
              <a:rPr b="0" sz="1000"/>
              <a:t>성과관리</a:t>
            </a:r>
            <a:r>
              <a:rPr b="0" sz="1000"/>
              <a:t>)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1307054" y="3611041"/>
            <a:ext cx="3286171" cy="349764"/>
            <a:chOff x="0" y="-65433"/>
            <a:chExt cx="3286169" cy="349763"/>
          </a:xfrm>
        </p:grpSpPr>
        <p:sp>
          <p:nvSpPr>
            <p:cNvPr id="221" name="Shape 221"/>
            <p:cNvSpPr/>
            <p:nvPr/>
          </p:nvSpPr>
          <p:spPr>
            <a:xfrm>
              <a:off x="0" y="109297"/>
              <a:ext cx="3286170" cy="30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24" name="Group 224"/>
            <p:cNvGrpSpPr/>
            <p:nvPr/>
          </p:nvGrpSpPr>
          <p:grpSpPr>
            <a:xfrm>
              <a:off x="839799" y="-65434"/>
              <a:ext cx="1632026" cy="349765"/>
              <a:chOff x="0" y="-65433"/>
              <a:chExt cx="1632024" cy="349763"/>
            </a:xfrm>
          </p:grpSpPr>
          <p:sp>
            <p:nvSpPr>
              <p:cNvPr id="222" name="Shape 222"/>
              <p:cNvSpPr/>
              <p:nvPr/>
            </p:nvSpPr>
            <p:spPr>
              <a:xfrm>
                <a:off x="0" y="-1"/>
                <a:ext cx="1632025" cy="218899"/>
              </a:xfrm>
              <a:prstGeom prst="rect">
                <a:avLst/>
              </a:prstGeom>
              <a:solidFill>
                <a:srgbClr val="EEECE1"/>
              </a:solidFill>
              <a:ln w="9525" cap="flat">
                <a:solidFill>
                  <a:srgbClr val="948A5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i="1" sz="1100"/>
                </a:p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0" y="-65434"/>
                <a:ext cx="1632025" cy="349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b="1" i="1" sz="1100"/>
                </a:pPr>
                <a:r>
                  <a:t>1</a:t>
                </a:r>
                <a:r>
                  <a:t>차 이행 성과 점검 </a:t>
                </a:r>
                <a:r>
                  <a:t> (베타기간 중)</a:t>
                </a:r>
              </a:p>
            </p:txBody>
          </p:sp>
        </p:grpSp>
      </p:grpSp>
      <p:grpSp>
        <p:nvGrpSpPr>
          <p:cNvPr id="230" name="Group 230"/>
          <p:cNvGrpSpPr/>
          <p:nvPr/>
        </p:nvGrpSpPr>
        <p:grpSpPr>
          <a:xfrm>
            <a:off x="1307054" y="4677491"/>
            <a:ext cx="3286171" cy="349764"/>
            <a:chOff x="0" y="-65433"/>
            <a:chExt cx="3286169" cy="349763"/>
          </a:xfrm>
        </p:grpSpPr>
        <p:sp>
          <p:nvSpPr>
            <p:cNvPr id="226" name="Shape 226"/>
            <p:cNvSpPr/>
            <p:nvPr/>
          </p:nvSpPr>
          <p:spPr>
            <a:xfrm>
              <a:off x="0" y="109297"/>
              <a:ext cx="3286170" cy="30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29" name="Group 229"/>
            <p:cNvGrpSpPr/>
            <p:nvPr/>
          </p:nvGrpSpPr>
          <p:grpSpPr>
            <a:xfrm>
              <a:off x="839799" y="-65434"/>
              <a:ext cx="1632026" cy="349765"/>
              <a:chOff x="0" y="-65433"/>
              <a:chExt cx="1632024" cy="349763"/>
            </a:xfrm>
          </p:grpSpPr>
          <p:sp>
            <p:nvSpPr>
              <p:cNvPr id="227" name="Shape 227"/>
              <p:cNvSpPr/>
              <p:nvPr/>
            </p:nvSpPr>
            <p:spPr>
              <a:xfrm>
                <a:off x="0" y="-1"/>
                <a:ext cx="1632025" cy="218899"/>
              </a:xfrm>
              <a:prstGeom prst="rect">
                <a:avLst/>
              </a:prstGeom>
              <a:solidFill>
                <a:srgbClr val="EEECE1"/>
              </a:solidFill>
              <a:ln w="9525" cap="flat">
                <a:solidFill>
                  <a:srgbClr val="948A5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i="1" sz="1100"/>
                </a:p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0" y="-65434"/>
                <a:ext cx="1632025" cy="349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b="1" i="1" sz="1100"/>
                </a:pPr>
                <a:r>
                  <a:t>2</a:t>
                </a:r>
                <a:r>
                  <a:t>차 이행 성과 점검</a:t>
                </a:r>
                <a:r>
                  <a:t> (‘17년 2월 중)</a:t>
                </a:r>
              </a:p>
            </p:txBody>
          </p:sp>
        </p:grpSp>
      </p:grpSp>
      <p:sp>
        <p:nvSpPr>
          <p:cNvPr id="231" name="Shape 231"/>
          <p:cNvSpPr/>
          <p:nvPr/>
        </p:nvSpPr>
        <p:spPr>
          <a:xfrm>
            <a:off x="1295414" y="3956820"/>
            <a:ext cx="3432222" cy="69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역량 교육 지원</a:t>
            </a:r>
            <a:r>
              <a:rPr b="0" sz="900"/>
              <a:t> </a:t>
            </a:r>
            <a:r>
              <a:rPr b="0" sz="900"/>
              <a:t>(</a:t>
            </a:r>
            <a:r>
              <a:rPr b="0" sz="900"/>
              <a:t>개발방법론</a:t>
            </a:r>
            <a:r>
              <a:rPr b="0" sz="900"/>
              <a:t>, </a:t>
            </a:r>
            <a:r>
              <a:rPr b="0" sz="900"/>
              <a:t>프로젝트 관리</a:t>
            </a:r>
            <a:r>
              <a:rPr b="0" sz="900"/>
              <a:t>, </a:t>
            </a:r>
            <a:r>
              <a:rPr b="0" sz="900"/>
              <a:t>품질보증 등</a:t>
            </a:r>
            <a:r>
              <a:rPr b="0" sz="900"/>
              <a:t>)</a:t>
            </a:r>
            <a:endParaRPr b="0" sz="900"/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기술 요소 별 전문가 </a:t>
            </a:r>
            <a:r>
              <a:t>N/W </a:t>
            </a:r>
            <a:r>
              <a:t>구축 및 멘토링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신규 </a:t>
            </a:r>
            <a:r>
              <a:t>Biz. Item </a:t>
            </a:r>
            <a:r>
              <a:t>발굴 및 검증</a:t>
            </a:r>
            <a:r>
              <a:t>, </a:t>
            </a:r>
            <a:r>
              <a:t>이행 계획 수립 지원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309811" y="2808278"/>
            <a:ext cx="218831" cy="217455"/>
            <a:chOff x="0" y="0"/>
            <a:chExt cx="218830" cy="217453"/>
          </a:xfrm>
        </p:grpSpPr>
        <p:sp>
          <p:nvSpPr>
            <p:cNvPr id="232" name="Shape 232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309811" y="3830642"/>
            <a:ext cx="218831" cy="217455"/>
            <a:chOff x="0" y="0"/>
            <a:chExt cx="218830" cy="217453"/>
          </a:xfrm>
        </p:grpSpPr>
        <p:sp>
          <p:nvSpPr>
            <p:cNvPr id="235" name="Shape 235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309811" y="1823240"/>
            <a:ext cx="218831" cy="217455"/>
            <a:chOff x="0" y="0"/>
            <a:chExt cx="218830" cy="217453"/>
          </a:xfrm>
        </p:grpSpPr>
        <p:sp>
          <p:nvSpPr>
            <p:cNvPr id="238" name="Shape 238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1368440" y="2702807"/>
            <a:ext cx="3286170" cy="218898"/>
            <a:chOff x="0" y="0"/>
            <a:chExt cx="3286169" cy="218897"/>
          </a:xfrm>
        </p:grpSpPr>
        <p:sp>
          <p:nvSpPr>
            <p:cNvPr id="241" name="Shape 241"/>
            <p:cNvSpPr/>
            <p:nvPr/>
          </p:nvSpPr>
          <p:spPr>
            <a:xfrm>
              <a:off x="0" y="109297"/>
              <a:ext cx="3286170" cy="30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44" name="Group 244"/>
            <p:cNvGrpSpPr/>
            <p:nvPr/>
          </p:nvGrpSpPr>
          <p:grpSpPr>
            <a:xfrm>
              <a:off x="839799" y="-1"/>
              <a:ext cx="1632026" cy="218899"/>
              <a:chOff x="0" y="0"/>
              <a:chExt cx="1632024" cy="218897"/>
            </a:xfrm>
          </p:grpSpPr>
          <p:sp>
            <p:nvSpPr>
              <p:cNvPr id="242" name="Shape 242"/>
              <p:cNvSpPr/>
              <p:nvPr/>
            </p:nvSpPr>
            <p:spPr>
              <a:xfrm>
                <a:off x="0" y="-1"/>
                <a:ext cx="1632025" cy="218899"/>
              </a:xfrm>
              <a:prstGeom prst="rect">
                <a:avLst/>
              </a:prstGeom>
              <a:solidFill>
                <a:srgbClr val="EEECE1"/>
              </a:solidFill>
              <a:ln w="9525" cap="flat">
                <a:solidFill>
                  <a:srgbClr val="948A5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i="1" sz="1100"/>
                </a:p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0" y="26898"/>
                <a:ext cx="1632025" cy="16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 i="1" sz="1100"/>
                </a:lvl1pPr>
              </a:lstStyle>
              <a:p>
                <a:pPr/>
                <a:r>
                  <a:t>투자유치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[</a:t>
            </a:r>
            <a:r>
              <a:t>첨부 </a:t>
            </a:r>
            <a:r>
              <a:t>2] 일정계획에 따른 투자금</a:t>
            </a:r>
            <a:r>
              <a:t> 사용 계획</a:t>
            </a:r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49" name="Table 249"/>
          <p:cNvGraphicFramePr/>
          <p:nvPr/>
        </p:nvGraphicFramePr>
        <p:xfrm>
          <a:off x="359845" y="1171530"/>
          <a:ext cx="7690169" cy="53769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56536"/>
                <a:gridCol w="2407185"/>
                <a:gridCol w="552240"/>
                <a:gridCol w="445275"/>
                <a:gridCol w="488495"/>
                <a:gridCol w="3127734"/>
              </a:tblGrid>
              <a:tr h="313293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구분</a:t>
                      </a:r>
                    </a:p>
                  </a:txBody>
                  <a:tcPr marL="9525" marR="9525" marT="9525" marB="9525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월단가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개월수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소계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비고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</a:tr>
              <a:tr h="352220">
                <a:tc rowSpan="4">
                  <a:txBody>
                    <a:bodyPr/>
                    <a:lstStyle/>
                    <a:p>
                      <a:pPr algn="ctr"/>
                      <a:r>
                        <a:rPr b="1" sz="1000"/>
                        <a:t>기본
운영비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사무실 임대료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경기 창조 혁신센터 스마트 오피스 이용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관리비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경기 창조 혁신센터 스마트 오피스 이용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집기류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노트북, 모니터, 사무가구 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무형자산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소프트웨어, 도메인, 법인설립, 특허 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50363">
                <a:tc rowSpan="4">
                  <a:txBody>
                    <a:bodyPr/>
                    <a:lstStyle/>
                    <a:p>
                      <a:pPr algn="ctr"/>
                      <a:r>
                        <a:rPr b="1" sz="1000"/>
                        <a:t>인건비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급여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450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5400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2인 기준 (연봉 2700만 기준)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4대 보험 등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45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540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급여의 10%로 계산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퇴직금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>
                        <a:defRPr sz="1000"/>
                      </a:pP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식비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480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2인 기준 (중,석식)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350363">
                <a:tc rowSpan="2">
                  <a:txBody>
                    <a:bodyPr/>
                    <a:lstStyle/>
                    <a:p>
                      <a:pPr algn="ctr"/>
                      <a:r>
                        <a:rPr b="1" sz="1000"/>
                        <a:t>영업 / 마케팅</a:t>
                      </a:r>
                    </a:p>
                  </a:txBody>
                  <a:tcPr marL="9525" marR="9525" marT="9525" marB="9525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영업비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240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교통, 통신, 교육, 출장, 세미나 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50363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마케팅비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8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400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제품 개발완료 후 SNS 광고 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512071">
                <a:tc rowSpan="2">
                  <a:txBody>
                    <a:bodyPr/>
                    <a:lstStyle/>
                    <a:p>
                      <a:pPr algn="ctr"/>
                      <a:r>
                        <a:rPr b="1" sz="1000"/>
                        <a:t>기타</a:t>
                      </a:r>
                    </a:p>
                  </a:txBody>
                  <a:tcPr marL="9525" marR="9525" marT="9525" marB="9525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호스팅비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8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400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 defTabSz="457200"/>
                      <a:r>
                        <a:rPr sz="1000"/>
                        <a:t>제품 개발완료 후 하반기 베타기간
1. Amazon (EC2 + S3 + ELB) = 300,000 / month
2. Cloudinary (Image CDN) = 150,000 / month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340695">
                <a:tc vMerge="1">
                  <a:tcPr/>
                </a:tc>
                <a:tc>
                  <a:txBody>
                    <a:bodyPr/>
                    <a:lstStyle/>
                    <a:p>
                      <a:pPr indent="76200"/>
                      <a:r>
                        <a:rPr sz="1000"/>
                        <a:t>소모품 외 기타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120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indent="76200">
                        <a:defRPr sz="1000"/>
                      </a:pP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67798">
                <a:tc rowSpan="2">
                  <a:txBody>
                    <a:bodyPr/>
                    <a:lstStyle/>
                    <a:p>
                      <a:pPr algn="ctr"/>
                      <a:r>
                        <a:rPr b="1" sz="1000"/>
                        <a:t>총합</a:t>
                      </a:r>
                    </a:p>
                  </a:txBody>
                  <a:tcPr marL="9525" marR="9525" marT="9525" marB="9525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1년 총비용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b="1" sz="1000"/>
                        <a:t>80,800,000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1000">
                          <a:solidFill>
                            <a:srgbClr val="948B54"/>
                          </a:solidFill>
                        </a:rPr>
                        <a:t>(원)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</a:tr>
              <a:tr h="367798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월평균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b="1" sz="1000"/>
                        <a:t>6,733,333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1000">
                          <a:solidFill>
                            <a:srgbClr val="948B54"/>
                          </a:solidFill>
                        </a:rPr>
                        <a:t>(원)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</a:tr>
            </a:tbl>
          </a:graphicData>
        </a:graphic>
      </p:graphicFrame>
      <p:sp>
        <p:nvSpPr>
          <p:cNvPr id="250" name="Shape 250"/>
          <p:cNvSpPr/>
          <p:nvPr/>
        </p:nvSpPr>
        <p:spPr>
          <a:xfrm>
            <a:off x="293756" y="822426"/>
            <a:ext cx="4248151" cy="29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/>
            </a:lvl1pPr>
          </a:lstStyle>
          <a:p>
            <a:pPr/>
            <a:r>
              <a:t>■ 투자금 사용 계획</a:t>
            </a:r>
          </a:p>
        </p:txBody>
      </p:sp>
      <p:sp>
        <p:nvSpPr>
          <p:cNvPr id="251" name="Shape 251"/>
          <p:cNvSpPr/>
          <p:nvPr/>
        </p:nvSpPr>
        <p:spPr>
          <a:xfrm>
            <a:off x="7369935" y="857406"/>
            <a:ext cx="641861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b="1" sz="800"/>
            </a:pPr>
            <a:r>
              <a:t>[</a:t>
            </a:r>
            <a:r>
              <a:t>단위</a:t>
            </a:r>
            <a:r>
              <a:t> : 만</a:t>
            </a:r>
            <a:r>
              <a:t> 원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4.jpeg" descr="G:\2008\20080414_실적발표_문서템플릿\b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66798" y="2996951"/>
            <a:ext cx="477240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b="1" i="1" sz="3600"/>
            </a:lvl1pPr>
          </a:lstStyle>
          <a:p>
            <a:pPr/>
            <a:r>
              <a:t>End of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목차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2881297" y="1298564"/>
            <a:ext cx="3568736" cy="3737009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200"/>
              </a:spcBef>
              <a:defRPr sz="1232"/>
            </a:pPr>
            <a:r>
              <a:t>1. </a:t>
            </a:r>
            <a:r>
              <a:t>서비스 안내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2</a:t>
            </a:r>
            <a:r>
              <a:t>. 문제점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3</a:t>
            </a:r>
            <a:r>
              <a:t>. 해결책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4</a:t>
            </a:r>
            <a:r>
              <a:t>. </a:t>
            </a:r>
            <a:r>
              <a:t>경쟁사 분석 및 비교우위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5</a:t>
            </a:r>
            <a:r>
              <a:t>. 비즈니스 모델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6</a:t>
            </a:r>
            <a:r>
              <a:t>. </a:t>
            </a:r>
            <a:r>
              <a:t>시장 진입전략 및 사업 성장계획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7. 현금흐름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8</a:t>
            </a:r>
            <a:r>
              <a:t>. </a:t>
            </a:r>
            <a:r>
              <a:t>팀</a:t>
            </a:r>
            <a:r>
              <a:t> 소개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Shape 54"/>
          <p:cNvSpPr/>
          <p:nvPr/>
        </p:nvSpPr>
        <p:spPr>
          <a:xfrm>
            <a:off x="2617694" y="785794"/>
            <a:ext cx="49291" cy="578647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500"/>
            </a:pPr>
          </a:p>
        </p:txBody>
      </p:sp>
      <p:sp>
        <p:nvSpPr>
          <p:cNvPr id="55" name="Shape 55"/>
          <p:cNvSpPr/>
          <p:nvPr/>
        </p:nvSpPr>
        <p:spPr>
          <a:xfrm>
            <a:off x="2908272" y="5382774"/>
            <a:ext cx="4953001" cy="71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300"/>
              </a:spcBef>
              <a:defRPr b="1" sz="1100">
                <a:solidFill>
                  <a:srgbClr val="808080"/>
                </a:solidFill>
              </a:defRPr>
            </a:pPr>
            <a:r>
              <a:t>[</a:t>
            </a:r>
            <a:r>
              <a:t>첨부</a:t>
            </a:r>
            <a:r>
              <a:t>]  </a:t>
            </a:r>
          </a:p>
          <a:p>
            <a:pPr marL="342900" indent="-342900">
              <a:spcBef>
                <a:spcPts val="300"/>
              </a:spcBef>
              <a:buSzPct val="100000"/>
              <a:buAutoNum type="arabicPeriod" startAt="1"/>
              <a:defRPr b="1" sz="1100">
                <a:solidFill>
                  <a:srgbClr val="808080"/>
                </a:solidFill>
              </a:defRPr>
            </a:pPr>
            <a:r>
              <a:t>향후 추진 일정</a:t>
            </a:r>
          </a:p>
          <a:p>
            <a:pPr marL="342900" indent="-342900">
              <a:spcBef>
                <a:spcPts val="300"/>
              </a:spcBef>
              <a:buSzPct val="100000"/>
              <a:buAutoNum type="arabicPeriod" startAt="1"/>
              <a:defRPr b="1" sz="1100">
                <a:solidFill>
                  <a:srgbClr val="808080"/>
                </a:solidFill>
              </a:defRPr>
            </a:pPr>
            <a:r>
              <a:t>일정</a:t>
            </a:r>
            <a:r>
              <a:t> 계획에 따른 투자금 사용 계획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 idx="4294967295"/>
          </p:nvPr>
        </p:nvSpPr>
        <p:spPr>
          <a:xfrm>
            <a:off x="238092" y="214289"/>
            <a:ext cx="9429816" cy="368282"/>
          </a:xfrm>
          <a:prstGeom prst="rect">
            <a:avLst/>
          </a:prstGeom>
          <a:solidFill>
            <a:srgbClr val="C8E4DF"/>
          </a:solidFill>
        </p:spPr>
        <p:txBody>
          <a:bodyPr/>
          <a:lstStyle>
            <a:lvl1pPr algn="l">
              <a:defRPr b="1" sz="1500"/>
            </a:lvl1pPr>
          </a:lstStyle>
          <a:p>
            <a:pPr/>
            <a:r>
              <a:t>서비스 안내</a:t>
            </a:r>
          </a:p>
        </p:txBody>
      </p:sp>
      <p:sp>
        <p:nvSpPr>
          <p:cNvPr id="58" name="Shape 58"/>
          <p:cNvSpPr/>
          <p:nvPr>
            <p:ph type="body" sz="quarter" idx="4294967295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b="1" sz="1400"/>
            </a:lvl1pPr>
          </a:lstStyle>
          <a:p>
            <a:pPr/>
            <a:r>
              <a:t>우리 주위에 흔히 볼 수 있는 쓰지 않는 물건들을 타인과 나누고, 그 결과로 얻은 가상화폐를 이용하여 내가 필요한 물건을 가질 수 있는진정한 무료 공유 경제 플랫폼을 제작하고자 함.</a:t>
            </a:r>
          </a:p>
        </p:txBody>
      </p:sp>
      <p:sp>
        <p:nvSpPr>
          <p:cNvPr id="59" name="Shape 59"/>
          <p:cNvSpPr/>
          <p:nvPr/>
        </p:nvSpPr>
        <p:spPr>
          <a:xfrm>
            <a:off x="9721577" y="6576080"/>
            <a:ext cx="1606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b">
            <a:spAutoFit/>
          </a:bodyPr>
          <a:lstStyle/>
          <a:p>
            <a:pPr algn="r">
              <a:defRPr sz="800"/>
            </a:pPr>
            <a:fld id="{86CB4B4D-7CA3-9044-876B-883B54F8677D}" type="slidenum"/>
            <a:r>
              <a:t>￼</a:t>
            </a:r>
          </a:p>
        </p:txBody>
      </p:sp>
      <p:pic>
        <p:nvPicPr>
          <p:cNvPr id="60" name="Sharing Your Items On Yerd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9000" y="160020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90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rot="16200000">
            <a:off x="2310571" y="3780637"/>
            <a:ext cx="4929256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72" y="0"/>
                </a:lnTo>
                <a:lnTo>
                  <a:pt x="2042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A6A6A6"/>
              </a:gs>
              <a:gs pos="60000">
                <a:srgbClr val="A6A6A6">
                  <a:alpha val="39000"/>
                </a:srgbClr>
              </a:gs>
              <a:gs pos="100000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63" name="Shape 63"/>
          <p:cNvSpPr/>
          <p:nvPr/>
        </p:nvSpPr>
        <p:spPr>
          <a:xfrm>
            <a:off x="4989512" y="1493811"/>
            <a:ext cx="4637152" cy="4929255"/>
          </a:xfrm>
          <a:prstGeom prst="rect">
            <a:avLst/>
          </a:prstGeom>
          <a:solidFill>
            <a:srgbClr val="FFFFFF"/>
          </a:solidFill>
          <a:ln w="19050">
            <a:solidFill>
              <a:srgbClr val="808080"/>
            </a:solidFill>
          </a:ln>
          <a:effectLst>
            <a:outerShdw sx="100000" sy="100000" kx="0" ky="0" algn="b" rotWithShape="0" blurRad="50800" dist="254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b="1" sz="1200"/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문제점</a:t>
            </a:r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잉여 물품을 처분할 때 일반적으로 중고장터를 이용하지만, 여러가지 이유로 무료로 나누거나 얻기를 원하는 경우가 있음. 하지만, 기존거래에서는 ‘나눔’을 한 뒤 나에게 돌아오는 이득이 없기 때문에 나눔이 활성화 되지 못함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Shape 67"/>
          <p:cNvSpPr/>
          <p:nvPr/>
        </p:nvSpPr>
        <p:spPr>
          <a:xfrm>
            <a:off x="242822" y="1708817"/>
            <a:ext cx="4418073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Shape 68"/>
          <p:cNvSpPr/>
          <p:nvPr/>
        </p:nvSpPr>
        <p:spPr>
          <a:xfrm>
            <a:off x="297352" y="1420784"/>
            <a:ext cx="4309013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【기존 무료 나눔 사례】</a:t>
            </a:r>
          </a:p>
        </p:txBody>
      </p:sp>
      <p:sp>
        <p:nvSpPr>
          <p:cNvPr id="69" name="Shape 69"/>
          <p:cNvSpPr/>
          <p:nvPr/>
        </p:nvSpPr>
        <p:spPr>
          <a:xfrm>
            <a:off x="5153581" y="1201706"/>
            <a:ext cx="4309014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【무료 나눔의 문제점】</a:t>
            </a:r>
          </a:p>
        </p:txBody>
      </p:sp>
      <p:sp>
        <p:nvSpPr>
          <p:cNvPr id="70" name="Shape 70"/>
          <p:cNvSpPr/>
          <p:nvPr/>
        </p:nvSpPr>
        <p:spPr>
          <a:xfrm>
            <a:off x="273049" y="1835120"/>
            <a:ext cx="2927898" cy="2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일상적인 생활에서의 사례</a:t>
            </a:r>
          </a:p>
        </p:txBody>
      </p:sp>
      <p:sp>
        <p:nvSpPr>
          <p:cNvPr id="71" name="Shape 71"/>
          <p:cNvSpPr/>
          <p:nvPr/>
        </p:nvSpPr>
        <p:spPr>
          <a:xfrm>
            <a:off x="272480" y="4021699"/>
            <a:ext cx="2416714" cy="29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다이어트 (글은 바꿔야 함)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827031" y="2200250"/>
            <a:ext cx="3800532" cy="823638"/>
            <a:chOff x="0" y="0"/>
            <a:chExt cx="3800531" cy="823636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3800532" cy="8236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0"/>
              <a:ext cx="3800532" cy="740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5세 남아를 키우는 주부입니다. 애기가 빨리 크는 바람에 작아서 못 입게 된 옷이 많은데, 상태는 깨끗하지만 브랜드 옷도 아니라 도로 팔기도 뭣하고 주변에 물려줄 만한 사람도 없어서 아깝지만 그냥 무료로 내 놓을려구요.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27031" y="3076562"/>
            <a:ext cx="3800531" cy="803287"/>
            <a:chOff x="0" y="0"/>
            <a:chExt cx="3800530" cy="803286"/>
          </a:xfrm>
        </p:grpSpPr>
        <p:sp>
          <p:nvSpPr>
            <p:cNvPr id="75" name="Shape 75"/>
            <p:cNvSpPr/>
            <p:nvPr/>
          </p:nvSpPr>
          <p:spPr>
            <a:xfrm>
              <a:off x="0" y="0"/>
              <a:ext cx="3800531" cy="80328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0"/>
              <a:ext cx="3800531" cy="727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곧 이사 예정인 집입니다. 식탁과 거실장을 새로 마련하게 되서 기존 가구를 처분해야 하는데, 낡은 데다 금방 팔릴것 같지도 않고 이사날짜도 촉박해서 그냥 무료로 내 놓을려구요. 좀 아깝긴 하네요.</a:t>
              </a:r>
              <a:endParaRPr sz="1000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273050" y="2200250"/>
            <a:ext cx="480955" cy="803287"/>
            <a:chOff x="0" y="0"/>
            <a:chExt cx="480954" cy="803285"/>
          </a:xfrm>
        </p:grpSpPr>
        <p:sp>
          <p:nvSpPr>
            <p:cNvPr id="78" name="Shape 78"/>
            <p:cNvSpPr/>
            <p:nvPr/>
          </p:nvSpPr>
          <p:spPr>
            <a:xfrm>
              <a:off x="0" y="0"/>
              <a:ext cx="480955" cy="80328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314202"/>
              <a:ext cx="480955" cy="17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1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273050" y="3076562"/>
            <a:ext cx="480955" cy="803287"/>
            <a:chOff x="0" y="0"/>
            <a:chExt cx="480954" cy="803285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480955" cy="80328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314202"/>
              <a:ext cx="480955" cy="17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2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273050" y="4391030"/>
            <a:ext cx="480955" cy="693748"/>
            <a:chOff x="0" y="0"/>
            <a:chExt cx="480954" cy="693746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480955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259432"/>
              <a:ext cx="480955" cy="17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3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273050" y="5157802"/>
            <a:ext cx="480955" cy="1058879"/>
            <a:chOff x="0" y="0"/>
            <a:chExt cx="480954" cy="1058877"/>
          </a:xfrm>
        </p:grpSpPr>
        <p:sp>
          <p:nvSpPr>
            <p:cNvPr id="87" name="Shape 87"/>
            <p:cNvSpPr/>
            <p:nvPr/>
          </p:nvSpPr>
          <p:spPr>
            <a:xfrm>
              <a:off x="0" y="-1"/>
              <a:ext cx="480955" cy="1058879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0" y="441997"/>
              <a:ext cx="480955" cy="17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4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827031" y="4391030"/>
            <a:ext cx="3800531" cy="889012"/>
            <a:chOff x="0" y="0"/>
            <a:chExt cx="3800530" cy="889010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3800531" cy="6937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0"/>
              <a:ext cx="3800531" cy="88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다이어트에 성공한 20대 대학생입니다. 맞는 옷이 없어서 새로 다 마련해야 하는데, 한두벌이 아니라 학생 신분이라 부담스럽네요. 기존의 옷도 좋은 옷들이 아니라 팔기도 뭣하고...기존의 옷과 지금 입을만한 옷을 교환할 수는 없을까요?</a:t>
              </a:r>
              <a:endParaRPr sz="100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827031" y="5161768"/>
            <a:ext cx="3800532" cy="889011"/>
            <a:chOff x="0" y="0"/>
            <a:chExt cx="3800530" cy="889010"/>
          </a:xfrm>
        </p:grpSpPr>
        <p:sp>
          <p:nvSpPr>
            <p:cNvPr id="93" name="Shape 93"/>
            <p:cNvSpPr/>
            <p:nvPr/>
          </p:nvSpPr>
          <p:spPr>
            <a:xfrm>
              <a:off x="0" y="0"/>
              <a:ext cx="3800531" cy="6937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0"/>
              <a:ext cx="3800531" cy="88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야구를 좋아해서 사회인 야구를 몇 년간 했습니다. 이제 40이 넘어가니 야구를 하기엔 힘이 들고 요즘은 사이클에 관심이 많아졌는데 다시 사이클 용품을 구입하자니 와이프 눈치가 보이네요 ㅠㅠ</a:t>
              </a:r>
              <a:endParaRPr sz="1000"/>
            </a:p>
          </p:txBody>
        </p:sp>
      </p:grpSp>
      <p:sp>
        <p:nvSpPr>
          <p:cNvPr id="96" name="Shape 96"/>
          <p:cNvSpPr/>
          <p:nvPr/>
        </p:nvSpPr>
        <p:spPr>
          <a:xfrm>
            <a:off x="6041429" y="2808112"/>
            <a:ext cx="253331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나눔 뒤 돌아오는 것은 없음</a:t>
            </a:r>
          </a:p>
        </p:txBody>
      </p:sp>
      <p:sp>
        <p:nvSpPr>
          <p:cNvPr id="97" name="Shape 97"/>
          <p:cNvSpPr/>
          <p:nvPr/>
        </p:nvSpPr>
        <p:spPr>
          <a:xfrm>
            <a:off x="5875446" y="3828329"/>
            <a:ext cx="2865285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가지고 있는 것을 중고로 팔고</a:t>
            </a:r>
          </a:p>
          <a:p>
            <a:pPr/>
            <a:r>
              <a:t>다시 중고를 구입하기엔 귀찮음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238125" y="214313"/>
            <a:ext cx="9429750" cy="368301"/>
          </a:xfrm>
          <a:prstGeom prst="rect">
            <a:avLst/>
          </a:prstGeom>
        </p:spPr>
        <p:txBody>
          <a:bodyPr/>
          <a:lstStyle/>
          <a:p>
            <a:pPr/>
            <a:r>
              <a:t>해결책</a:t>
            </a:r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273050" y="617498"/>
            <a:ext cx="9359900" cy="571501"/>
          </a:xfrm>
          <a:prstGeom prst="rect">
            <a:avLst/>
          </a:prstGeom>
        </p:spPr>
        <p:txBody>
          <a:bodyPr/>
          <a:lstStyle/>
          <a:p>
            <a:pPr/>
            <a:r>
              <a:t>‘나누고’ 서비스를 이용하여 물건을 나누게 되면 나눔에 대한 보상으로 단추(포인트)를 획득할 수 있으며, 단추를 이용하여 </a:t>
            </a:r>
            <a:r>
              <a:rPr u="sng"/>
              <a:t>자신이 필요로 하는 물건을 획득</a:t>
            </a:r>
            <a:r>
              <a:t>할 수 있어 ‘나눔’이 활성화될 수 있음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Shape 102"/>
          <p:cNvSpPr/>
          <p:nvPr/>
        </p:nvSpPr>
        <p:spPr>
          <a:xfrm>
            <a:off x="388587" y="6426220"/>
            <a:ext cx="577323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pPr/>
            <a:r>
              <a:t>1) 서비스가 발전함에 따라 획득한 포인트를 이용하여 기부 / 문화생활 등 좀 더 다양한 활동을 할 수 있음 (비즈니스 모델 및 사업확장 방향 참조)</a:t>
            </a:r>
          </a:p>
        </p:txBody>
      </p:sp>
      <p:sp>
        <p:nvSpPr>
          <p:cNvPr id="103" name="Shape 103"/>
          <p:cNvSpPr/>
          <p:nvPr/>
        </p:nvSpPr>
        <p:spPr>
          <a:xfrm>
            <a:off x="268384" y="6423066"/>
            <a:ext cx="6516000" cy="1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Shape 104"/>
          <p:cNvSpPr/>
          <p:nvPr/>
        </p:nvSpPr>
        <p:spPr>
          <a:xfrm>
            <a:off x="2034456" y="2030433"/>
            <a:ext cx="5837088" cy="105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남는 물건을 나누고, 이때 받은 포인트로 필요한 물건을 얻는다.</a:t>
            </a:r>
            <a:endParaRPr sz="1000"/>
          </a:p>
          <a:p>
            <a:pPr defTabSz="457200">
              <a:defRPr sz="1100"/>
            </a:pPr>
            <a:endParaRPr sz="1000"/>
          </a:p>
          <a:p>
            <a:pPr defTabSz="457200">
              <a:defRPr sz="1100"/>
            </a:pPr>
            <a:r>
              <a:rPr sz="1000"/>
              <a:t>* 물건이나 용역이 거래되지만 </a:t>
            </a:r>
            <a:r>
              <a:rPr sz="1000" u="sng"/>
              <a:t>실제 돈이 오고가지 않는 선물(present)경제</a:t>
            </a:r>
            <a:r>
              <a:rPr sz="1000"/>
              <a:t>이며, 내가 나눈 것에 대한 보상으로 필요한 것을 얻을 수 있는 </a:t>
            </a:r>
            <a:r>
              <a:rPr sz="1000" u="sng"/>
              <a:t>포인트를 획득</a:t>
            </a:r>
            <a:r>
              <a:rPr sz="1000"/>
              <a:t>한다.</a:t>
            </a:r>
            <a:endParaRPr sz="1000"/>
          </a:p>
          <a:p>
            <a:pPr defTabSz="457200">
              <a:defRPr sz="1100"/>
            </a:pPr>
            <a:r>
              <a:rPr sz="1000"/>
              <a:t>* 거래에 대한 보상이 가상의 포인트이므로 초반에는 적은 가치(공짜수준)를 가지는 물건 거래부터 시작하게 되며, 향후 '나누고' 시장이 활성화되면 고가의 물건, 용역서비스, 펀딩/기부 등으로 확장될 수 있다.</a:t>
            </a:r>
          </a:p>
        </p:txBody>
      </p:sp>
      <p:sp>
        <p:nvSpPr>
          <p:cNvPr id="105" name="Shape 105"/>
          <p:cNvSpPr/>
          <p:nvPr/>
        </p:nvSpPr>
        <p:spPr>
          <a:xfrm>
            <a:off x="2038371" y="3682716"/>
            <a:ext cx="5829258" cy="15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* 기존의 무료 나눔 거래를 통하고 난뒤에는 아무런 보상이 없는데, 잉여를 나눈것에 대해 필요한 것을 얻을 권리를 </a:t>
            </a:r>
            <a:r>
              <a:rPr sz="1000" u="sng"/>
              <a:t>보상</a:t>
            </a:r>
            <a:r>
              <a:rPr sz="1000"/>
              <a:t>해 주는 '나누고' 이용을 좋아할 것이다.</a:t>
            </a:r>
            <a:endParaRPr sz="1000"/>
          </a:p>
          <a:p>
            <a:pPr defTabSz="457200">
              <a:defRPr sz="1100"/>
            </a:pPr>
            <a:r>
              <a:rPr sz="1000"/>
              <a:t>* 잉여물건은 </a:t>
            </a:r>
            <a:r>
              <a:rPr sz="1000" u="sng"/>
              <a:t>쉽게 처분</a:t>
            </a:r>
            <a:r>
              <a:rPr sz="1000"/>
              <a:t>되고 내가 원하는 것은 </a:t>
            </a:r>
            <a:r>
              <a:rPr sz="1000" u="sng"/>
              <a:t>공짜</a:t>
            </a:r>
            <a:r>
              <a:rPr sz="1000"/>
              <a:t>로 얻게 된다. (공짜 싫어하는 사람 없음)</a:t>
            </a:r>
            <a:endParaRPr sz="1000"/>
          </a:p>
          <a:p>
            <a:pPr defTabSz="457200">
              <a:defRPr sz="1100"/>
            </a:pPr>
            <a:r>
              <a:rPr sz="1000"/>
              <a:t>* 거래시에 원칙적으로 무료라는 생각에 거래에 </a:t>
            </a:r>
            <a:r>
              <a:rPr sz="1000" u="sng"/>
              <a:t>부담은 낮고</a:t>
            </a:r>
            <a:r>
              <a:rPr sz="1000"/>
              <a:t> 상대적으로 </a:t>
            </a:r>
            <a:r>
              <a:rPr sz="1000" u="sng"/>
              <a:t>높은 만족감</a:t>
            </a:r>
            <a:r>
              <a:rPr sz="1000"/>
              <a:t>을 느끼게 된다.</a:t>
            </a:r>
            <a:endParaRPr sz="1000"/>
          </a:p>
          <a:p>
            <a:pPr defTabSz="457200">
              <a:defRPr sz="1100"/>
            </a:pPr>
            <a:r>
              <a:rPr sz="1000"/>
              <a:t>* 뻔하지 않은 물건들을 찾아보고 무료로 사는 즐거움의 </a:t>
            </a:r>
            <a:r>
              <a:rPr sz="1000" u="sng"/>
              <a:t>중독성</a:t>
            </a:r>
            <a:r>
              <a:rPr sz="1000"/>
              <a:t>을 가지게 된다.</a:t>
            </a:r>
            <a:endParaRPr sz="1000"/>
          </a:p>
          <a:p>
            <a:pPr defTabSz="457200">
              <a:defRPr sz="1100"/>
            </a:pPr>
            <a:r>
              <a:rPr sz="1000"/>
              <a:t>* 물품 판매외에도 조금만 노력하면 </a:t>
            </a:r>
            <a:r>
              <a:rPr sz="1000" u="sng"/>
              <a:t>획득되는 포인트에 매력</a:t>
            </a:r>
            <a:r>
              <a:rPr sz="1000"/>
              <a:t>을 느낀다.</a:t>
            </a:r>
            <a:endParaRPr sz="1000"/>
          </a:p>
          <a:p>
            <a:pPr defTabSz="457200">
              <a:defRPr sz="1100"/>
            </a:pPr>
            <a:r>
              <a:rPr sz="1000"/>
              <a:t>* 실제 돈이 오고가지 않으므로 각종 거래시에 </a:t>
            </a:r>
            <a:r>
              <a:rPr sz="1000" u="sng"/>
              <a:t>사기에 대한 위험도가 낮다</a:t>
            </a:r>
            <a:r>
              <a:rPr sz="1000"/>
              <a:t> (ex.벽돌거래)</a:t>
            </a:r>
            <a:endParaRPr sz="1000" u="sng"/>
          </a:p>
          <a:p>
            <a:pPr defTabSz="457200">
              <a:defRPr sz="1100"/>
            </a:pPr>
            <a:r>
              <a:rPr sz="1000"/>
              <a:t>* 점점 나빠지는 경기로 인하여 지갑을 닫고, </a:t>
            </a:r>
            <a:r>
              <a:rPr sz="1000" u="sng"/>
              <a:t>무료</a:t>
            </a:r>
            <a:r>
              <a:rPr sz="1000"/>
              <a:t>에 관심을 보이게 된다.</a:t>
            </a:r>
            <a:endParaRPr sz="1000" u="sng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238125" y="214313"/>
            <a:ext cx="9429750" cy="368301"/>
          </a:xfrm>
          <a:prstGeom prst="rect">
            <a:avLst/>
          </a:prstGeom>
        </p:spPr>
        <p:txBody>
          <a:bodyPr/>
          <a:lstStyle/>
          <a:p>
            <a:pPr/>
            <a:r>
              <a:t>경쟁사 분석 및 비교우위</a:t>
            </a:r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273050" y="617498"/>
            <a:ext cx="9359900" cy="571501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2" name="Group 112"/>
          <p:cNvGrpSpPr/>
          <p:nvPr/>
        </p:nvGrpSpPr>
        <p:grpSpPr>
          <a:xfrm>
            <a:off x="273049" y="1785915"/>
            <a:ext cx="4535489" cy="636444"/>
            <a:chOff x="0" y="0"/>
            <a:chExt cx="4535487" cy="636443"/>
          </a:xfrm>
        </p:grpSpPr>
        <p:sp>
          <p:nvSpPr>
            <p:cNvPr id="110" name="Shape 110"/>
            <p:cNvSpPr/>
            <p:nvPr/>
          </p:nvSpPr>
          <p:spPr>
            <a:xfrm>
              <a:off x="-1" y="-1"/>
              <a:ext cx="4535489" cy="636445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defRPr sz="1000"/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-1" y="76175"/>
              <a:ext cx="4535489" cy="4840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buSzPct val="100000"/>
                <a:buFont typeface="Wingdings"/>
                <a:buChar char="▪"/>
                <a:defRPr b="1" sz="1100"/>
              </a:pPr>
              <a:r>
                <a:t> 수익 사업 영역에서 취약계층인 장애인의 안정적 고용을 창출하고</a:t>
              </a:r>
            </a:p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defRPr b="1" sz="1100"/>
              </a:pPr>
              <a:r>
                <a:t>   </a:t>
              </a:r>
              <a:r>
                <a:t>획득한 수익을 통해 </a:t>
              </a:r>
              <a:r>
                <a:t>Social Value</a:t>
              </a:r>
              <a:r>
                <a:t> 차원의 공익 사업을 수행</a:t>
              </a:r>
            </a:p>
          </p:txBody>
        </p:sp>
      </p:grpSp>
      <p:sp>
        <p:nvSpPr>
          <p:cNvPr id="113" name="Shape 113"/>
          <p:cNvSpPr/>
          <p:nvPr/>
        </p:nvSpPr>
        <p:spPr>
          <a:xfrm>
            <a:off x="1149362" y="2552687"/>
            <a:ext cx="3645457" cy="138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지난 </a:t>
            </a:r>
            <a:r>
              <a:t>5</a:t>
            </a:r>
            <a:r>
              <a:t>년간 당사에서 수행하던 일산 장애인 직업능력 개발원 </a:t>
            </a:r>
            <a:r>
              <a:t>IT </a:t>
            </a:r>
            <a:r>
              <a:t>교육을 사회적 기업으로 이관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Java </a:t>
            </a:r>
            <a:r>
              <a:t>등 대형 </a:t>
            </a:r>
            <a:r>
              <a:t>IT </a:t>
            </a:r>
            <a:r>
              <a:t>개발 위주의 교육에서 웹</a:t>
            </a:r>
            <a:r>
              <a:t>/</a:t>
            </a:r>
            <a:r>
              <a:t>모바일</a:t>
            </a:r>
            <a:r>
              <a:t>/SNS </a:t>
            </a:r>
            <a:r>
              <a:t>등 사회적 기업 사업 영역으로 커리큘럼 변경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 </a:t>
            </a:r>
            <a:r>
              <a:t>IT </a:t>
            </a:r>
            <a:r>
              <a:t>교육 강사에 사회적 기업 인력 활용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 u="sng"/>
            </a:pPr>
            <a:r>
              <a:t>우수 수료자 위주 사회적 기업 채용 연계 </a:t>
            </a:r>
            <a:r>
              <a:rPr b="0" sz="1000" u="none"/>
              <a:t>(30% </a:t>
            </a:r>
            <a:r>
              <a:rPr b="0" sz="1000" u="none"/>
              <a:t>이상</a:t>
            </a:r>
            <a:r>
              <a:rPr b="0" sz="1000" u="none"/>
              <a:t>)</a:t>
            </a:r>
            <a:r>
              <a:rPr u="none"/>
              <a:t> </a:t>
            </a:r>
          </a:p>
        </p:txBody>
      </p:sp>
      <p:grpSp>
        <p:nvGrpSpPr>
          <p:cNvPr id="116" name="Group 116"/>
          <p:cNvGrpSpPr/>
          <p:nvPr/>
        </p:nvGrpSpPr>
        <p:grpSpPr>
          <a:xfrm>
            <a:off x="273050" y="2607430"/>
            <a:ext cx="803286" cy="1953473"/>
            <a:chOff x="0" y="0"/>
            <a:chExt cx="803285" cy="1953472"/>
          </a:xfrm>
        </p:grpSpPr>
        <p:sp>
          <p:nvSpPr>
            <p:cNvPr id="114" name="Shape 114"/>
            <p:cNvSpPr/>
            <p:nvPr/>
          </p:nvSpPr>
          <p:spPr>
            <a:xfrm>
              <a:off x="0" y="-1"/>
              <a:ext cx="803286" cy="1953474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0" y="631863"/>
              <a:ext cx="803286" cy="689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  <a:r>
                <a:t>장애인 </a:t>
              </a:r>
              <a:br/>
              <a:r>
                <a:t>IT </a:t>
              </a:r>
              <a:r>
                <a:t>인력</a:t>
              </a:r>
              <a:br/>
              <a:r>
                <a:t>Incubating</a:t>
              </a: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73050" y="4684183"/>
            <a:ext cx="803286" cy="1811909"/>
            <a:chOff x="0" y="0"/>
            <a:chExt cx="803285" cy="1811908"/>
          </a:xfrm>
        </p:grpSpPr>
        <p:sp>
          <p:nvSpPr>
            <p:cNvPr id="117" name="Shape 117"/>
            <p:cNvSpPr/>
            <p:nvPr/>
          </p:nvSpPr>
          <p:spPr>
            <a:xfrm>
              <a:off x="0" y="-1"/>
              <a:ext cx="803286" cy="1811910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694688"/>
              <a:ext cx="803286" cy="4225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  <a:r>
                <a:t>사회적기업</a:t>
              </a:r>
            </a:p>
            <a:p>
              <a:pPr algn="ctr">
                <a:lnSpc>
                  <a:spcPct val="150000"/>
                </a:lnSpc>
                <a:defRPr b="1" sz="1100"/>
              </a:pPr>
              <a:r>
                <a:t>IT </a:t>
              </a:r>
              <a:r>
                <a:t>지원</a:t>
              </a:r>
            </a:p>
          </p:txBody>
        </p:sp>
      </p:grpSp>
      <p:sp>
        <p:nvSpPr>
          <p:cNvPr id="120" name="Shape 120"/>
          <p:cNvSpPr/>
          <p:nvPr/>
        </p:nvSpPr>
        <p:spPr>
          <a:xfrm>
            <a:off x="1149570" y="4633929"/>
            <a:ext cx="3658968" cy="11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IT </a:t>
            </a:r>
            <a:r>
              <a:t>활용이 열악한 장애인 기관 및 사회적 기업 대상 </a:t>
            </a:r>
            <a:r>
              <a:t>IT </a:t>
            </a:r>
            <a:r>
              <a:t>서비스 지원으로 사회적 기업의 자립을 지원</a:t>
            </a:r>
          </a:p>
          <a:p>
            <a:pPr marL="88900" indent="-88900"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SK</a:t>
            </a:r>
            <a:r>
              <a:t> 사회적 기업을 대상으로 우선적 </a:t>
            </a:r>
            <a:r>
              <a:t>IT </a:t>
            </a:r>
            <a:r>
              <a:t>지원 시행</a:t>
            </a:r>
            <a:endParaRPr sz="1000"/>
          </a:p>
          <a:p>
            <a:pPr marL="179387" indent="-90488">
              <a:spcBef>
                <a:spcPts val="200"/>
              </a:spcBef>
              <a:buSzPct val="100000"/>
              <a:buChar char="-"/>
              <a:defRPr sz="1000"/>
            </a:pPr>
            <a:r>
              <a:t>무료 재고관리</a:t>
            </a:r>
            <a:r>
              <a:t>, </a:t>
            </a:r>
            <a:r>
              <a:t>무료 회계 </a:t>
            </a:r>
            <a:r>
              <a:t>S/W</a:t>
            </a:r>
            <a:r>
              <a:t> 활용 저비용 </a:t>
            </a:r>
            <a:r>
              <a:t>IT </a:t>
            </a:r>
            <a:r>
              <a:t>구축 지원</a:t>
            </a:r>
          </a:p>
          <a:p>
            <a:pPr marL="179387" indent="-90488">
              <a:spcBef>
                <a:spcPts val="200"/>
              </a:spcBef>
              <a:buSzPct val="100000"/>
              <a:buChar char="-"/>
              <a:defRPr sz="1000"/>
            </a:pPr>
            <a:r>
              <a:t>홈페이지 구축</a:t>
            </a:r>
            <a:r>
              <a:t>/</a:t>
            </a:r>
            <a:r>
              <a:t>운영 및 </a:t>
            </a:r>
            <a:r>
              <a:t>OA </a:t>
            </a:r>
            <a:r>
              <a:t>활용 교육 등 </a:t>
            </a:r>
          </a:p>
        </p:txBody>
      </p:sp>
      <p:graphicFrame>
        <p:nvGraphicFramePr>
          <p:cNvPr id="121" name="Table 121"/>
          <p:cNvGraphicFramePr/>
          <p:nvPr/>
        </p:nvGraphicFramePr>
        <p:xfrm>
          <a:off x="1260490" y="3976694"/>
          <a:ext cx="3395713" cy="482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7983"/>
                <a:gridCol w="517545"/>
                <a:gridCol w="517545"/>
                <a:gridCol w="517545"/>
                <a:gridCol w="517545"/>
                <a:gridCol w="517545"/>
              </a:tblGrid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’12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’13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’14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’15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41158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교육생 </a:t>
                      </a:r>
                      <a:r>
                        <a:rPr b="0"/>
                        <a:t>(</a:t>
                      </a:r>
                      <a:r>
                        <a:rPr b="0"/>
                        <a:t>명</a:t>
                      </a:r>
                      <a:r>
                        <a:rPr b="0"/>
                        <a:t>)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Table 122"/>
          <p:cNvGraphicFramePr/>
          <p:nvPr/>
        </p:nvGraphicFramePr>
        <p:xfrm>
          <a:off x="1260490" y="5838856"/>
          <a:ext cx="3395713" cy="547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7983"/>
                <a:gridCol w="517545"/>
                <a:gridCol w="517545"/>
                <a:gridCol w="517545"/>
                <a:gridCol w="517545"/>
                <a:gridCol w="517545"/>
              </a:tblGrid>
              <a:tr h="273849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’12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’13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’14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’15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73849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지원 기업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23" name="Shape 123"/>
          <p:cNvSpPr/>
          <p:nvPr/>
        </p:nvSpPr>
        <p:spPr>
          <a:xfrm>
            <a:off x="273050" y="1637852"/>
            <a:ext cx="453548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565088" y="1320997"/>
            <a:ext cx="41688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Social IT 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279336" y="1347493"/>
            <a:ext cx="214315" cy="269241"/>
            <a:chOff x="0" y="0"/>
            <a:chExt cx="214314" cy="269240"/>
          </a:xfrm>
        </p:grpSpPr>
        <p:sp>
          <p:nvSpPr>
            <p:cNvPr id="125" name="Shape 125"/>
            <p:cNvSpPr/>
            <p:nvPr/>
          </p:nvSpPr>
          <p:spPr>
            <a:xfrm>
              <a:off x="0" y="27462"/>
              <a:ext cx="214315" cy="214315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200"/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0" y="-1"/>
              <a:ext cx="21431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200"/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128" name="Shape 128"/>
          <p:cNvSpPr/>
          <p:nvPr/>
        </p:nvSpPr>
        <p:spPr>
          <a:xfrm>
            <a:off x="5097462" y="1676375"/>
            <a:ext cx="4168835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i="1" sz="1300">
                <a:solidFill>
                  <a:srgbClr val="808080"/>
                </a:solidFill>
              </a:defRPr>
            </a:pPr>
            <a:r>
              <a:t>[</a:t>
            </a:r>
            <a:r>
              <a:t>참고</a:t>
            </a:r>
            <a:r>
              <a:t>] </a:t>
            </a:r>
            <a:r>
              <a:t>번*장터, 아름** 가게, 네*버 중고나라 차별점</a:t>
            </a:r>
          </a:p>
        </p:txBody>
      </p:sp>
      <p:sp>
        <p:nvSpPr>
          <p:cNvPr id="129" name="Shape 129"/>
          <p:cNvSpPr/>
          <p:nvPr/>
        </p:nvSpPr>
        <p:spPr>
          <a:xfrm>
            <a:off x="5097462" y="1968480"/>
            <a:ext cx="4535488" cy="4556146"/>
          </a:xfrm>
          <a:prstGeom prst="rect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grpSp>
        <p:nvGrpSpPr>
          <p:cNvPr id="132" name="Group 132"/>
          <p:cNvGrpSpPr/>
          <p:nvPr/>
        </p:nvGrpSpPr>
        <p:grpSpPr>
          <a:xfrm>
            <a:off x="5245104" y="2078019"/>
            <a:ext cx="4235510" cy="620722"/>
            <a:chOff x="0" y="0"/>
            <a:chExt cx="4235508" cy="620720"/>
          </a:xfrm>
        </p:grpSpPr>
        <p:sp>
          <p:nvSpPr>
            <p:cNvPr id="130" name="Shape 130"/>
            <p:cNvSpPr/>
            <p:nvPr/>
          </p:nvSpPr>
          <p:spPr>
            <a:xfrm>
              <a:off x="-1" y="0"/>
              <a:ext cx="4235510" cy="620721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81014"/>
              <a:ext cx="4235510" cy="4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SKT</a:t>
              </a:r>
              <a:r>
                <a:t> 사회적 기업</a:t>
              </a:r>
              <a:r>
                <a:t>, </a:t>
              </a:r>
              <a:r>
                <a:t>행복 </a:t>
              </a:r>
              <a:r>
                <a:t>ICT</a:t>
              </a:r>
              <a:r>
                <a:t>와 </a:t>
              </a:r>
              <a:r>
                <a:t>Biz. Industry </a:t>
              </a:r>
              <a:r>
                <a:t>측면의 공통점이 있으나 설립 목적</a:t>
              </a:r>
              <a:r>
                <a:t>, </a:t>
              </a:r>
              <a:r>
                <a:t>추구 가치</a:t>
              </a:r>
              <a:r>
                <a:t>, </a:t>
              </a:r>
              <a:r>
                <a:t>사업 영역 등에 차별점이 있음</a:t>
              </a:r>
              <a:r>
                <a:t>.</a:t>
              </a:r>
            </a:p>
          </p:txBody>
        </p:sp>
      </p:grpSp>
      <p:graphicFrame>
        <p:nvGraphicFramePr>
          <p:cNvPr id="133" name="Table 133"/>
          <p:cNvGraphicFramePr/>
          <p:nvPr/>
        </p:nvGraphicFramePr>
        <p:xfrm>
          <a:off x="5245103" y="2808278"/>
          <a:ext cx="4235510" cy="19821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6312"/>
                <a:gridCol w="1679598"/>
                <a:gridCol w="1679598"/>
              </a:tblGrid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B사, A사, N사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나누고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사회적 목적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000"/>
                        <a:t>일자리 제공형 사회적 기업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사회서비스 제공형 사회적</a:t>
                      </a:r>
                    </a:p>
                    <a:p>
                      <a:pPr>
                        <a:defRPr sz="1000"/>
                      </a:pPr>
                      <a:r>
                        <a:t>기업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구성원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000"/>
                        <a:t>장애인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취약계층 </a:t>
                      </a:r>
                      <a:r>
                        <a:t>(</a:t>
                      </a:r>
                      <a:r>
                        <a:t>청년실업자 등</a:t>
                      </a:r>
                      <a:r>
                        <a:t>)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620721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추구 가치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장애인에게 전문 </a:t>
                      </a:r>
                      <a:r>
                        <a:t>IT </a:t>
                      </a:r>
                      <a:r>
                        <a:t>영역의 좋은 일자리를 제공하여 </a:t>
                      </a:r>
                    </a:p>
                    <a:p>
                      <a:pPr>
                        <a:defRPr b="1" sz="1000" u="sng"/>
                      </a:pPr>
                      <a:r>
                        <a:t>장애인의 자립</a:t>
                      </a:r>
                      <a:r>
                        <a:t>/</a:t>
                      </a:r>
                      <a:r>
                        <a:t>자활을 확보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사회 취약 영역</a:t>
                      </a:r>
                      <a:r>
                        <a:t>, </a:t>
                      </a:r>
                      <a:r>
                        <a:t>사회 공헌 분야에 필요한 </a:t>
                      </a:r>
                      <a:r>
                        <a:rPr b="1" u="sng"/>
                        <a:t>공익적</a:t>
                      </a:r>
                      <a:r>
                        <a:rPr b="1" u="sng"/>
                        <a:t> IT </a:t>
                      </a:r>
                      <a:r>
                        <a:rPr b="1" u="sng"/>
                        <a:t>서비스 발굴 및 개발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584208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Target </a:t>
                      </a:r>
                      <a:r>
                        <a:t>고객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당사 내부 </a:t>
                      </a:r>
                      <a:r>
                        <a:t>OS </a:t>
                      </a:r>
                      <a:r>
                        <a:t>사업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당사 외부 </a:t>
                      </a:r>
                      <a:r>
                        <a:t>SI </a:t>
                      </a:r>
                      <a:r>
                        <a:t>사업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공공</a:t>
                      </a:r>
                      <a:r>
                        <a:t>/</a:t>
                      </a:r>
                      <a:r>
                        <a:t>지자체 웹</a:t>
                      </a:r>
                      <a:r>
                        <a:t>/SNS </a:t>
                      </a:r>
                      <a:r>
                        <a:t>등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 SKT </a:t>
                      </a:r>
                      <a:r>
                        <a:t>내부 소규모 </a:t>
                      </a:r>
                      <a:r>
                        <a:t>IT </a:t>
                      </a:r>
                      <a:r>
                        <a:t>개발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외부 공익적 </a:t>
                      </a:r>
                      <a:r>
                        <a:t>IT </a:t>
                      </a:r>
                      <a:r>
                        <a:t>개발 등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34" name="Shape 134"/>
          <p:cNvSpPr/>
          <p:nvPr/>
        </p:nvSpPr>
        <p:spPr>
          <a:xfrm>
            <a:off x="5245103" y="5145111"/>
            <a:ext cx="4272022" cy="14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Wingdings"/>
              <a:buChar char="▪"/>
              <a:defRPr b="1" sz="1100"/>
            </a:pPr>
            <a:r>
              <a:t> IT </a:t>
            </a:r>
            <a:r>
              <a:t>영역에서 상호 </a:t>
            </a:r>
            <a:r>
              <a:t>Synergy </a:t>
            </a:r>
            <a:r>
              <a:t>확보 </a:t>
            </a:r>
          </a:p>
          <a:p>
            <a:pPr>
              <a:buSzPct val="100000"/>
              <a:buFont typeface="Wingdings"/>
              <a:buChar char="▪"/>
              <a:defRPr b="1" sz="400"/>
            </a:pPr>
          </a:p>
          <a:p>
            <a:pPr>
              <a:defRPr b="1" sz="1100"/>
            </a:pPr>
            <a:r>
              <a:t>  </a:t>
            </a:r>
            <a:r>
              <a:t>① 인력 교류 측면</a:t>
            </a:r>
          </a:p>
          <a:p>
            <a:pPr>
              <a:defRPr sz="1000"/>
            </a:pPr>
            <a:r>
              <a:t>      -</a:t>
            </a:r>
            <a:r>
              <a:t> </a:t>
            </a:r>
            <a:r>
              <a:t>IT </a:t>
            </a:r>
            <a:r>
              <a:t>영역의 구인난 지속으로 신규 인력 채용의 어려움 지속</a:t>
            </a:r>
          </a:p>
          <a:p>
            <a:pPr>
              <a:defRPr sz="1000"/>
            </a:pPr>
            <a:r>
              <a:t>      - </a:t>
            </a:r>
            <a:r>
              <a:t>장애인 </a:t>
            </a:r>
            <a:r>
              <a:t>IT </a:t>
            </a:r>
            <a:r>
              <a:t>인력 인큐베이팅을 통해 행복 </a:t>
            </a:r>
            <a:r>
              <a:t>ICT </a:t>
            </a:r>
            <a:r>
              <a:t>인력 채용 지원 가능</a:t>
            </a:r>
          </a:p>
          <a:p>
            <a:pPr>
              <a:defRPr b="1" sz="500"/>
            </a:pPr>
          </a:p>
          <a:p>
            <a:pPr>
              <a:defRPr b="1" sz="1100"/>
            </a:pPr>
            <a:r>
              <a:t>  ② 사업 수행 측면</a:t>
            </a:r>
            <a:endParaRPr sz="1000"/>
          </a:p>
          <a:p>
            <a:pPr>
              <a:defRPr sz="1000"/>
            </a:pPr>
            <a:r>
              <a:t>      - SKT</a:t>
            </a:r>
            <a:r>
              <a:t>의 모바일 기술 강점</a:t>
            </a:r>
            <a:r>
              <a:t>, C&amp;C</a:t>
            </a:r>
            <a:r>
              <a:t>의 </a:t>
            </a:r>
            <a:r>
              <a:t>IT </a:t>
            </a:r>
            <a:r>
              <a:t>기술 강점의 상호 교류 지원</a:t>
            </a:r>
          </a:p>
          <a:p>
            <a:pPr>
              <a:defRPr sz="1000"/>
            </a:pPr>
            <a:r>
              <a:t>      - </a:t>
            </a:r>
            <a:r>
              <a:t>공공</a:t>
            </a:r>
            <a:r>
              <a:t>/</a:t>
            </a:r>
            <a:r>
              <a:t>민간 </a:t>
            </a:r>
            <a:r>
              <a:t>IT Project </a:t>
            </a:r>
            <a:r>
              <a:t>수행 시 파트너로 동반 참여 가능</a:t>
            </a:r>
          </a:p>
        </p:txBody>
      </p:sp>
      <p:sp>
        <p:nvSpPr>
          <p:cNvPr id="135" name="Shape 135"/>
          <p:cNvSpPr/>
          <p:nvPr/>
        </p:nvSpPr>
        <p:spPr>
          <a:xfrm>
            <a:off x="3146484" y="271228"/>
            <a:ext cx="5300959" cy="171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남는 것을 다른 사람들에게 줄때 가치가 나타난다는 점에서 '나누고' 는 공유경제 플랫폼으로 설명되며, 공유경제는 이제 거스를 수 없는 현재의 트렌드이다.</a:t>
            </a:r>
            <a:endParaRPr sz="1000"/>
          </a:p>
          <a:p>
            <a:pPr defTabSz="457200">
              <a:defRPr sz="1100"/>
            </a:pPr>
            <a:endParaRPr sz="1000"/>
          </a:p>
          <a:p>
            <a:pPr defTabSz="457200">
              <a:defRPr sz="1100"/>
            </a:pPr>
            <a:r>
              <a:rPr sz="1000"/>
              <a:t>* '나누고'라는 공유경제 플랫폼은 잉여를 공동체에 재분배 할때 </a:t>
            </a:r>
            <a:r>
              <a:rPr sz="1000" u="sng"/>
              <a:t>돈이 들지 않게</a:t>
            </a:r>
            <a:r>
              <a:rPr sz="1000"/>
              <a:t>끔 해서 또다른 경제적 가치를 얻을 수 있게 하며, 유휴자산을 </a:t>
            </a:r>
            <a:r>
              <a:rPr sz="1000" u="sng"/>
              <a:t>쉽게</a:t>
            </a:r>
            <a:r>
              <a:rPr sz="1000"/>
              <a:t> 공유경제속으로 끌여들이며, 그 자산들이 공동체 안에서 </a:t>
            </a:r>
            <a:r>
              <a:rPr sz="1000" u="sng"/>
              <a:t>순환</a:t>
            </a:r>
            <a:r>
              <a:rPr sz="1000"/>
              <a:t>되게 한다.</a:t>
            </a:r>
            <a:endParaRPr sz="1000"/>
          </a:p>
          <a:p>
            <a:pPr defTabSz="457200">
              <a:defRPr sz="1100"/>
            </a:pPr>
            <a:r>
              <a:rPr sz="1000"/>
              <a:t>* 돈으로 거래되는 현실세계와는 </a:t>
            </a:r>
            <a:r>
              <a:rPr sz="1000" u="sng"/>
              <a:t>별개의 새로운 시장</a:t>
            </a:r>
            <a:r>
              <a:rPr sz="1000"/>
              <a:t>이 형성되는 것이며, 그 가치는 아주 클 수 있다.</a:t>
            </a:r>
            <a:endParaRPr sz="1000"/>
          </a:p>
          <a:p>
            <a:pPr defTabSz="457200">
              <a:defRPr sz="1100"/>
            </a:pPr>
            <a:r>
              <a:rPr sz="1000"/>
              <a:t>* '나누고'내에서 </a:t>
            </a:r>
            <a:r>
              <a:rPr sz="1000" u="sng"/>
              <a:t>P2P 형태의 시장</a:t>
            </a:r>
            <a:r>
              <a:rPr sz="1000"/>
              <a:t>의 주로 형성이 되어, 기존의 기업과 소비자로 깔끔하게 나누던 경계가 흐릿해지는 사회흐름에 편승한다.</a:t>
            </a:r>
            <a:endParaRPr sz="1000"/>
          </a:p>
          <a:p>
            <a:pPr defTabSz="457200">
              <a:defRPr sz="1100"/>
            </a:pPr>
            <a:r>
              <a:rPr sz="1000"/>
              <a:t>* '나누고'는 공유경제 기업으로 </a:t>
            </a:r>
            <a:r>
              <a:rPr sz="1000" u="sng"/>
              <a:t>도덕적 영향력과 긍정적인 홍보 효과</a:t>
            </a:r>
            <a:r>
              <a:rPr sz="1000"/>
              <a:t>를 누릴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273050" y="4999058"/>
            <a:ext cx="4535488" cy="992223"/>
          </a:xfrm>
          <a:prstGeom prst="rect">
            <a:avLst/>
          </a:prstGeom>
          <a:solidFill>
            <a:srgbClr val="EEECE1"/>
          </a:solidFill>
          <a:ln w="12700">
            <a:solidFill>
              <a:srgbClr val="808080"/>
            </a:solidFill>
            <a:prstDash val="dash"/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비즈니스 모델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273050" y="622917"/>
            <a:ext cx="9359900" cy="574059"/>
          </a:xfrm>
          <a:prstGeom prst="rect">
            <a:avLst/>
          </a:prstGeom>
        </p:spPr>
        <p:txBody>
          <a:bodyPr/>
          <a:lstStyle/>
          <a:p>
            <a:pPr/>
            <a:r>
              <a:t>재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Shape 141"/>
          <p:cNvSpPr/>
          <p:nvPr/>
        </p:nvSpPr>
        <p:spPr>
          <a:xfrm>
            <a:off x="242822" y="6423066"/>
            <a:ext cx="7229576" cy="35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"/>
            </a:pPr>
            <a:r>
              <a:t>1) </a:t>
            </a:r>
            <a:r>
              <a:t>공익사업에서 일부 인건비 수준의 매출 확보</a:t>
            </a:r>
            <a:r>
              <a:t>			2) </a:t>
            </a:r>
            <a:r>
              <a:t>사무실 구축</a:t>
            </a:r>
            <a:r>
              <a:t> </a:t>
            </a:r>
            <a:r>
              <a:t>및</a:t>
            </a:r>
            <a:r>
              <a:t> </a:t>
            </a:r>
            <a:r>
              <a:t>장비 투자 </a:t>
            </a:r>
            <a:r>
              <a:t>4</a:t>
            </a:r>
            <a:r>
              <a:t>년 감가상각 반영</a:t>
            </a:r>
            <a:br/>
            <a:r>
              <a:t>3) </a:t>
            </a:r>
            <a:r>
              <a:t>비영리 재단 법인</a:t>
            </a:r>
            <a:r>
              <a:t>, </a:t>
            </a:r>
            <a:r>
              <a:t>사회적 기업 등 법인세 감면 혜택에 따른 법인세 산정 미반영 </a:t>
            </a:r>
            <a:r>
              <a:t>	</a:t>
            </a:r>
          </a:p>
        </p:txBody>
      </p:sp>
      <p:sp>
        <p:nvSpPr>
          <p:cNvPr id="142" name="Shape 142"/>
          <p:cNvSpPr/>
          <p:nvPr/>
        </p:nvSpPr>
        <p:spPr>
          <a:xfrm>
            <a:off x="260765" y="6431415"/>
            <a:ext cx="7344001" cy="1589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280925" y="1347759"/>
            <a:ext cx="2714645" cy="31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rPr sz="1300"/>
              <a:t>소요 인력 규모 </a:t>
            </a:r>
            <a:r>
              <a:rPr sz="1100"/>
              <a:t>(</a:t>
            </a:r>
            <a:r>
              <a:rPr sz="1100"/>
              <a:t>고용 목표</a:t>
            </a:r>
            <a:r>
              <a:rPr sz="1100"/>
              <a:t>)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279336" y="1633510"/>
          <a:ext cx="4518220" cy="16859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6773"/>
                <a:gridCol w="1424007"/>
                <a:gridCol w="465488"/>
                <a:gridCol w="465488"/>
                <a:gridCol w="465488"/>
                <a:gridCol w="465488"/>
                <a:gridCol w="465488"/>
              </a:tblGrid>
              <a:tr h="298456">
                <a:tc gridSpan="2">
                  <a:txBody>
                    <a:bodyPr/>
                    <a:lstStyle/>
                    <a:p>
                      <a:pPr algn="ctr"/>
                      <a:r>
                        <a:rPr b="1" sz="1000"/>
                        <a:t>구분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‘12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‘13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‘14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‘15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207634">
                <a:tc>
                  <a:txBody>
                    <a:bodyPr/>
                    <a:lstStyle/>
                    <a:p>
                      <a:pPr/>
                      <a:r>
                        <a:rPr b="1" sz="1000"/>
                        <a:t>공익사업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IT</a:t>
                      </a:r>
                      <a:r>
                        <a:t>교육 </a:t>
                      </a:r>
                      <a:r>
                        <a:t>/ IT </a:t>
                      </a:r>
                      <a:r>
                        <a:t>지원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</a:tr>
              <a:tr h="207634">
                <a:tc>
                  <a:txBody>
                    <a:bodyPr/>
                    <a:lstStyle/>
                    <a:p>
                      <a:pPr/>
                      <a:r>
                        <a:rPr b="1" sz="1000"/>
                        <a:t>수익사업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웹</a:t>
                      </a:r>
                      <a:r>
                        <a:t>/</a:t>
                      </a:r>
                      <a:r>
                        <a:t>모바일</a:t>
                      </a:r>
                      <a:r>
                        <a:t>/SNS/</a:t>
                      </a:r>
                      <a:r>
                        <a:t>접근성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39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</a:tr>
              <a:tr h="207634">
                <a:tc gridSpan="2">
                  <a:txBody>
                    <a:bodyPr/>
                    <a:lstStyle/>
                    <a:p>
                      <a:pPr/>
                      <a:r>
                        <a:rPr sz="1000"/>
                        <a:t>Sales &amp; Management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8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</a:tr>
              <a:tr h="382296">
                <a:tc gridSpan="2">
                  <a:txBody>
                    <a:bodyPr/>
                    <a:lstStyle/>
                    <a:p>
                      <a:pPr/>
                      <a:r>
                        <a:rPr b="1" sz="1000"/>
                        <a:t>전체 인력 규모</a:t>
                      </a:r>
                    </a:p>
                  </a:txBody>
                  <a:tcPr marL="0" marR="0" marT="0" marB="0" anchor="ctr" anchorCtr="0" horzOverflow="overflow">
                    <a:lnL w="28575">
                      <a:solidFill>
                        <a:srgbClr val="FF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34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52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70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88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101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28575">
                      <a:solidFill>
                        <a:srgbClr val="FF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82296">
                <a:tc gridSpan="2"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장애인 규모 </a:t>
                      </a:r>
                      <a:r>
                        <a:t>(50% </a:t>
                      </a:r>
                      <a:r>
                        <a:t>이상</a:t>
                      </a:r>
                      <a:r>
                        <a:t>)</a:t>
                      </a:r>
                    </a:p>
                  </a:txBody>
                  <a:tcPr marL="0" marR="0" marT="0" marB="0" anchor="ctr" anchorCtr="0" horzOverflow="overflow">
                    <a:lnL w="28575">
                      <a:solidFill>
                        <a:srgbClr val="FF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16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31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41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53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60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28575">
                      <a:solidFill>
                        <a:srgbClr val="FF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5" name="Shape 145"/>
          <p:cNvSpPr/>
          <p:nvPr/>
        </p:nvSpPr>
        <p:spPr>
          <a:xfrm>
            <a:off x="279336" y="3365343"/>
            <a:ext cx="3918928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000">
                <a:solidFill>
                  <a:srgbClr val="808080"/>
                </a:solidFill>
              </a:defRPr>
            </a:pPr>
            <a:r>
              <a:t>* </a:t>
            </a:r>
            <a:r>
              <a:t>장애인 표준 사업장 기준 초과 </a:t>
            </a:r>
            <a:r>
              <a:rPr b="0" sz="900"/>
              <a:t>(</a:t>
            </a:r>
            <a:r>
              <a:rPr b="0" sz="900"/>
              <a:t>기준 </a:t>
            </a:r>
            <a:r>
              <a:rPr b="0" sz="900"/>
              <a:t>: </a:t>
            </a:r>
            <a:r>
              <a:rPr b="0" sz="900"/>
              <a:t>총인력 </a:t>
            </a:r>
            <a:r>
              <a:rPr b="0" sz="900"/>
              <a:t>30% </a:t>
            </a:r>
            <a:r>
              <a:rPr b="0" sz="900"/>
              <a:t>장애인</a:t>
            </a:r>
            <a:r>
              <a:rPr b="0" sz="900"/>
              <a:t>, </a:t>
            </a:r>
            <a:r>
              <a:rPr b="0" sz="900"/>
              <a:t>이중 </a:t>
            </a:r>
            <a:r>
              <a:rPr b="0" sz="900"/>
              <a:t>50% </a:t>
            </a:r>
            <a:r>
              <a:rPr b="0" sz="900"/>
              <a:t>중증 장애</a:t>
            </a:r>
            <a:r>
              <a:rPr b="0" sz="900"/>
              <a:t>)</a:t>
            </a:r>
          </a:p>
        </p:txBody>
      </p:sp>
      <p:sp>
        <p:nvSpPr>
          <p:cNvPr id="146" name="Shape 146"/>
          <p:cNvSpPr/>
          <p:nvPr/>
        </p:nvSpPr>
        <p:spPr>
          <a:xfrm>
            <a:off x="280926" y="3709307"/>
            <a:ext cx="2124040" cy="30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초기 인력 확보</a:t>
            </a:r>
          </a:p>
        </p:txBody>
      </p:sp>
      <p:sp>
        <p:nvSpPr>
          <p:cNvPr id="147" name="Shape 147"/>
          <p:cNvSpPr/>
          <p:nvPr/>
        </p:nvSpPr>
        <p:spPr>
          <a:xfrm>
            <a:off x="279336" y="4063742"/>
            <a:ext cx="4535489" cy="187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- </a:t>
            </a:r>
            <a:r>
              <a:t>법인 운영의 조기 안정화</a:t>
            </a:r>
            <a:r>
              <a:t>, </a:t>
            </a:r>
            <a:r>
              <a:t>사업의 단기간 내 </a:t>
            </a:r>
            <a:r>
              <a:t>on-track </a:t>
            </a:r>
            <a:r>
              <a:t>진입을 위해 </a:t>
            </a:r>
            <a:br/>
            <a:r>
              <a:t>  </a:t>
            </a:r>
            <a:r>
              <a:t>경력직 경험 인력으로 초기 인력 확보 추진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- </a:t>
            </a:r>
            <a:r>
              <a:t>특히 장애인 개발 인력 보다 장애인과 함께 사회적 기업에서 일할 수 </a:t>
            </a:r>
            <a:br/>
            <a:r>
              <a:t>  </a:t>
            </a:r>
            <a:r>
              <a:t>있는 비장애인 인력 확보 우선</a:t>
            </a:r>
            <a:r>
              <a:t> </a:t>
            </a:r>
            <a:r>
              <a:rPr b="0" sz="1000"/>
              <a:t>(</a:t>
            </a:r>
            <a:r>
              <a:rPr b="0" sz="1000"/>
              <a:t>경험 인력 우선</a:t>
            </a:r>
            <a:r>
              <a:rPr b="0" sz="1000"/>
              <a:t>)</a:t>
            </a:r>
            <a:br>
              <a:rPr b="0" sz="1000"/>
            </a:br>
            <a:endParaRPr sz="800"/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	- </a:t>
            </a:r>
            <a:r>
              <a:t>장애인 고용형 </a:t>
            </a:r>
            <a:r>
              <a:t>IT </a:t>
            </a:r>
            <a:r>
              <a:t>업체 </a:t>
            </a:r>
            <a:r>
              <a:t>:</a:t>
            </a:r>
            <a:r>
              <a:t> </a:t>
            </a:r>
            <a:r>
              <a:t>‘W </a:t>
            </a:r>
            <a:r>
              <a:t>미디어</a:t>
            </a:r>
            <a:r>
              <a:t>’</a:t>
            </a:r>
            <a:br/>
            <a:r>
              <a:rPr b="0" sz="1000"/>
              <a:t> 	</a:t>
            </a:r>
            <a:r>
              <a:rPr b="0" sz="900"/>
              <a:t> (’08</a:t>
            </a:r>
            <a:r>
              <a:rPr b="0" sz="900"/>
              <a:t>년 설립 웹 개발업체</a:t>
            </a:r>
            <a:r>
              <a:rPr b="0" sz="900"/>
              <a:t>, 26</a:t>
            </a:r>
            <a:r>
              <a:rPr b="0" sz="900"/>
              <a:t>명 중 장애 </a:t>
            </a:r>
            <a:r>
              <a:rPr b="0" sz="900"/>
              <a:t>13</a:t>
            </a:r>
            <a:r>
              <a:rPr b="0" sz="900"/>
              <a:t>명</a:t>
            </a:r>
            <a:r>
              <a:rPr b="0" sz="900"/>
              <a:t>, ’11</a:t>
            </a:r>
            <a:r>
              <a:rPr b="0" sz="900"/>
              <a:t>년 매출 </a:t>
            </a:r>
            <a:r>
              <a:rPr b="0" sz="900"/>
              <a:t>12</a:t>
            </a:r>
            <a:r>
              <a:rPr b="0" sz="900"/>
              <a:t>억</a:t>
            </a:r>
            <a:r>
              <a:rPr b="0" sz="900"/>
              <a:t> </a:t>
            </a:r>
            <a:r>
              <a:rPr b="0" sz="900"/>
              <a:t>추정</a:t>
            </a:r>
            <a:r>
              <a:rPr b="0" sz="90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	- </a:t>
            </a:r>
            <a:r>
              <a:t>본 인력을 기반으로 초기 인력 채용 예정</a:t>
            </a:r>
            <a:br/>
            <a:r>
              <a:t>  	  </a:t>
            </a:r>
            <a:r>
              <a:rPr u="sng"/>
              <a:t>(</a:t>
            </a:r>
            <a:r>
              <a:rPr u="sng"/>
              <a:t>웹</a:t>
            </a:r>
            <a:r>
              <a:rPr u="sng"/>
              <a:t>/</a:t>
            </a:r>
            <a:r>
              <a:rPr u="sng"/>
              <a:t>모바일</a:t>
            </a:r>
            <a:r>
              <a:rPr u="sng"/>
              <a:t>/SNS </a:t>
            </a:r>
            <a:r>
              <a:rPr u="sng"/>
              <a:t>기술 및 웹접근성 </a:t>
            </a:r>
            <a:r>
              <a:rPr u="sng"/>
              <a:t>Project </a:t>
            </a:r>
            <a:r>
              <a:rPr u="sng"/>
              <a:t>경험 보유</a:t>
            </a:r>
            <a:r>
              <a:rPr u="sng"/>
              <a:t>)</a:t>
            </a:r>
          </a:p>
        </p:txBody>
      </p:sp>
      <p:grpSp>
        <p:nvGrpSpPr>
          <p:cNvPr id="150" name="Group 150"/>
          <p:cNvGrpSpPr/>
          <p:nvPr/>
        </p:nvGrpSpPr>
        <p:grpSpPr>
          <a:xfrm>
            <a:off x="425387" y="5181624"/>
            <a:ext cx="584209" cy="657235"/>
            <a:chOff x="0" y="0"/>
            <a:chExt cx="584207" cy="657234"/>
          </a:xfrm>
        </p:grpSpPr>
        <p:sp>
          <p:nvSpPr>
            <p:cNvPr id="148" name="Shape 148"/>
            <p:cNvSpPr/>
            <p:nvPr/>
          </p:nvSpPr>
          <p:spPr>
            <a:xfrm>
              <a:off x="0" y="-1"/>
              <a:ext cx="584208" cy="65723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100"/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117797"/>
              <a:ext cx="584208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1100"/>
              </a:pPr>
              <a:r>
                <a:t>확보</a:t>
              </a:r>
            </a:p>
            <a:p>
              <a:pPr algn="ctr">
                <a:defRPr b="1" sz="1100"/>
              </a:pPr>
              <a:r>
                <a:t>방안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279335" y="6095918"/>
            <a:ext cx="4535489" cy="2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이후 채용 인력은 장애인 </a:t>
            </a:r>
            <a:r>
              <a:t>IT</a:t>
            </a:r>
            <a:r>
              <a:t> 인력</a:t>
            </a:r>
            <a:r>
              <a:t> </a:t>
            </a:r>
            <a:r>
              <a:t>인큐베이팅 통해 확보</a:t>
            </a:r>
          </a:p>
        </p:txBody>
      </p:sp>
      <p:sp>
        <p:nvSpPr>
          <p:cNvPr id="152" name="Shape 152"/>
          <p:cNvSpPr/>
          <p:nvPr/>
        </p:nvSpPr>
        <p:spPr>
          <a:xfrm>
            <a:off x="4473831" y="1455197"/>
            <a:ext cx="407734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명</a:t>
            </a:r>
            <a:r>
              <a:t>]</a:t>
            </a:r>
          </a:p>
        </p:txBody>
      </p:sp>
      <p:graphicFrame>
        <p:nvGraphicFramePr>
          <p:cNvPr id="153" name="Table 153"/>
          <p:cNvGraphicFramePr/>
          <p:nvPr/>
        </p:nvGraphicFramePr>
        <p:xfrm>
          <a:off x="5110074" y="1623958"/>
          <a:ext cx="4522887" cy="40421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9296"/>
                <a:gridCol w="269279"/>
                <a:gridCol w="322540"/>
                <a:gridCol w="890026"/>
                <a:gridCol w="534349"/>
                <a:gridCol w="534349"/>
                <a:gridCol w="534349"/>
                <a:gridCol w="534349"/>
                <a:gridCol w="534349"/>
              </a:tblGrid>
              <a:tr h="301951">
                <a:tc gridSpan="4">
                  <a:txBody>
                    <a:bodyPr/>
                    <a:lstStyle/>
                    <a:p>
                      <a:pPr algn="ctr"/>
                      <a:r>
                        <a:rPr b="1" sz="900"/>
                        <a:t>항목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‘12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‘13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‘14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‘15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매출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16.0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31.0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48.5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67.0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77.1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웹</a:t>
                      </a:r>
                      <a:r>
                        <a:t> / </a:t>
                      </a:r>
                      <a:r>
                        <a:t>모바일 </a:t>
                      </a:r>
                      <a:r>
                        <a:t>/ SNS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16.9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23.9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31.0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35.7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웹접근성 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13.2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23.0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34.0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39.1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992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공익 사업 </a:t>
                      </a:r>
                      <a:r>
                        <a:rPr baseline="30000"/>
                        <a:t>1)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0.9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원가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13.7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25.3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38.6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59.2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인건비</a:t>
                      </a:r>
                    </a:p>
                  </a:txBody>
                  <a:tcPr marL="4586" marR="4586" marT="4586" marB="4586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29.6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45.9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외주비</a:t>
                      </a:r>
                      <a:r>
                        <a:t>/</a:t>
                      </a:r>
                      <a:r>
                        <a:t>경비</a:t>
                      </a:r>
                    </a:p>
                  </a:txBody>
                  <a:tcPr marL="4586" marR="4586" marT="4586" marB="4586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12.1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13.3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b="1" sz="900"/>
                        <a:t>마진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15.0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17.9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5091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(%)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14%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20%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22%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23%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50976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SG&amp;A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인건비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경비 </a:t>
                      </a:r>
                      <a:r>
                        <a:rPr baseline="30000"/>
                        <a:t>2)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900"/>
                      </a:pPr>
                      <a:r>
                        <a:t>      </a:t>
                      </a:r>
                      <a:r>
                        <a:t>3.7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3.2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5.8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b="1" sz="900"/>
                        <a:t>영업 이익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- 3.3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- 0.5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0.5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5091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(%)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- 21%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- 2%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영업 외 수익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2.5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초기 출연금 </a:t>
                      </a:r>
                      <a:r>
                        <a:rPr sz="700"/>
                        <a:t>(</a:t>
                      </a:r>
                      <a:r>
                        <a:rPr sz="700"/>
                        <a:t>법인 운영재산</a:t>
                      </a:r>
                      <a:r>
                        <a:rPr sz="700"/>
                        <a:t>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10.0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장애인 고용 장려금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0.7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2.5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221417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당기 순이익 </a:t>
                      </a:r>
                      <a:r>
                        <a:rPr b="0" baseline="30000"/>
                        <a:t>3)</a:t>
                      </a:r>
                      <a:r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0.9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2.5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7.9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10.9</a:t>
                      </a:r>
                    </a:p>
                  </a:txBody>
                  <a:tcPr marL="4586" marR="4586" marT="4586" marB="4586" anchor="ctr" anchorCtr="0" horzOverflow="overflow"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</a:tr>
              <a:tr h="258499">
                <a:tc gridSpan="9"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rPr b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■ </a:t>
                      </a:r>
                      <a:r>
                        <a:t>Cash Flow </a:t>
                      </a:r>
                      <a:r>
                        <a:rPr b="0" sz="700"/>
                        <a:t>(</a:t>
                      </a:r>
                      <a:r>
                        <a:rPr b="0" sz="700"/>
                        <a:t>법인 기본재산 제외</a:t>
                      </a:r>
                      <a:r>
                        <a:rPr b="0" sz="700"/>
                        <a:t>)</a:t>
                      </a:r>
                    </a:p>
                  </a:txBody>
                  <a:tcPr marL="4586" marR="4586" marT="4586" marB="4586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1223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연초 </a:t>
                      </a:r>
                      <a:r>
                        <a:t>Cash Balance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8.3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10.8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18.7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Cash-In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26.7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32.4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50.4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69.5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80.0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Cash-Out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31.5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49.0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61.7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69.1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연말</a:t>
                      </a:r>
                      <a:r>
                        <a:t> Cash Balance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8.3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10.8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18.7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29.6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54" name="Shape 154"/>
          <p:cNvSpPr/>
          <p:nvPr/>
        </p:nvSpPr>
        <p:spPr>
          <a:xfrm>
            <a:off x="5116367" y="1347759"/>
            <a:ext cx="2714645" cy="309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재무 목표 </a:t>
            </a:r>
            <a:r>
              <a:t>(PL)</a:t>
            </a:r>
            <a:r>
              <a:t> </a:t>
            </a:r>
          </a:p>
        </p:txBody>
      </p:sp>
      <p:sp>
        <p:nvSpPr>
          <p:cNvPr id="155" name="Shape 155"/>
          <p:cNvSpPr/>
          <p:nvPr/>
        </p:nvSpPr>
        <p:spPr>
          <a:xfrm>
            <a:off x="9204873" y="1455197"/>
            <a:ext cx="494818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억 원</a:t>
            </a:r>
            <a:r>
              <a:t>]</a:t>
            </a:r>
          </a:p>
        </p:txBody>
      </p:sp>
      <p:sp>
        <p:nvSpPr>
          <p:cNvPr id="156" name="Shape 156"/>
          <p:cNvSpPr/>
          <p:nvPr/>
        </p:nvSpPr>
        <p:spPr>
          <a:xfrm>
            <a:off x="5116367" y="5715179"/>
            <a:ext cx="4541839" cy="717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200"/>
              </a:spcBef>
              <a:defRPr b="1" sz="1100"/>
            </a:pPr>
            <a:r>
              <a:t>- </a:t>
            </a:r>
            <a:r>
              <a:t>설립 </a:t>
            </a:r>
            <a:r>
              <a:t>3</a:t>
            </a:r>
            <a:r>
              <a:t>년차에 영업이익 </a:t>
            </a:r>
            <a:r>
              <a:t>BEP </a:t>
            </a:r>
            <a:r>
              <a:t>초과 목표 </a:t>
            </a:r>
          </a:p>
          <a:p>
            <a:pPr>
              <a:spcBef>
                <a:spcPts val="200"/>
              </a:spcBef>
              <a:defRPr b="1" sz="1100"/>
            </a:pPr>
            <a:r>
              <a:t>- </a:t>
            </a:r>
            <a:r>
              <a:t>설립 </a:t>
            </a:r>
            <a:r>
              <a:t>4</a:t>
            </a:r>
            <a:r>
              <a:t>년차에 총 출연금 이상 </a:t>
            </a:r>
            <a:r>
              <a:t>Cash Balance </a:t>
            </a:r>
            <a:r>
              <a:t>확보 목표</a:t>
            </a:r>
          </a:p>
          <a:p>
            <a:pPr>
              <a:spcBef>
                <a:spcPts val="200"/>
              </a:spcBef>
              <a:defRPr sz="200"/>
            </a:pPr>
          </a:p>
          <a:p>
            <a:pPr>
              <a:spcBef>
                <a:spcPts val="200"/>
              </a:spcBef>
              <a:defRPr b="1" sz="11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/>
              <a:t>연간 목표 미달 추정 시 당사 </a:t>
            </a:r>
            <a:r>
              <a:rPr u="sng"/>
              <a:t>Value Chain </a:t>
            </a:r>
            <a:r>
              <a:rPr u="sng"/>
              <a:t>내 운영</a:t>
            </a:r>
            <a:r>
              <a:rPr u="sng"/>
              <a:t>/</a:t>
            </a:r>
            <a:r>
              <a:rPr u="sng"/>
              <a:t>개발 추가 지원</a:t>
            </a:r>
          </a:p>
        </p:txBody>
      </p:sp>
      <p:sp>
        <p:nvSpPr>
          <p:cNvPr id="157" name="Shape 157"/>
          <p:cNvSpPr/>
          <p:nvPr/>
        </p:nvSpPr>
        <p:spPr>
          <a:xfrm>
            <a:off x="5391249" y="622917"/>
            <a:ext cx="4130507" cy="31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000"/>
            </a:pPr>
            <a:r>
              <a:t>* 거래 자체에 대해서는 수수료를 받지 않는다.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포인트현금구매  (1년중 전체 회원의 0.5~1% 확률로 만원 구매) </a:t>
            </a:r>
          </a:p>
          <a:p>
            <a:pPr defTabSz="457200">
              <a:defRPr sz="1000"/>
            </a:pPr>
            <a:r>
              <a:t>  - 부족한 포인트를 조금 메꾸기 위한 용도로 구매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유료 아이템 구매  (1년중 전체 회원의 0.5~1% 확률로 만원 구매) </a:t>
            </a:r>
          </a:p>
          <a:p>
            <a:pPr defTabSz="457200">
              <a:defRPr sz="1000"/>
            </a:pPr>
            <a:r>
              <a:t>  - 프리미엄 판매자 등록</a:t>
            </a:r>
          </a:p>
          <a:p>
            <a:pPr defTabSz="457200">
              <a:defRPr sz="1000"/>
            </a:pPr>
            <a:r>
              <a:t>  - 특정 아이템 상단 노출</a:t>
            </a:r>
          </a:p>
          <a:p>
            <a:pPr defTabSz="457200">
              <a:defRPr sz="1000"/>
            </a:pPr>
            <a:r>
              <a:t>  - 유익한 펀딩 등에 참여 (유료로 이걸 구매하면 좋은일 하시는 겁니다로 유도) 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기업광고  (1년에 회원당 100~200원 수입) </a:t>
            </a:r>
          </a:p>
          <a:p>
            <a:pPr defTabSz="457200">
              <a:defRPr sz="1000"/>
            </a:pPr>
            <a:r>
              <a:t>  - 배너, 카드형태로 단순 노출</a:t>
            </a:r>
          </a:p>
          <a:p>
            <a:pPr defTabSz="457200">
              <a:defRPr sz="1000"/>
            </a:pPr>
            <a:r>
              <a:t>  - 사용자 클릭을 통한 광고 시청 유도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수수료, 커미션, 제휴링크 등 기타 (1년에 회원당 50~100원 수입) </a:t>
            </a:r>
          </a:p>
          <a:p>
            <a:pPr defTabSz="457200">
              <a:defRPr sz="1000"/>
            </a:pPr>
            <a:r>
              <a:t>  - 사용자가 검색한 물품이 없을 경우, 새 물건 구매할 수 있는 쇼핑몰 링크 제공</a:t>
            </a:r>
          </a:p>
          <a:p>
            <a:pPr defTabSz="457200">
              <a:defRPr sz="1000"/>
            </a:pPr>
            <a:r>
              <a:t>  - (확인필요) 특정 택배사와 계약을 맺는 형식으로 커미션을 받을 수 있는지 여부</a:t>
            </a:r>
          </a:p>
          <a:p>
            <a:pPr defTabSz="457200">
              <a:defRPr sz="1000"/>
            </a:pPr>
            <a:r>
              <a:t>  - (확인필요) 기부 등으로 확보한 기업물건 판매에 대한 일정부분 수수료</a:t>
            </a:r>
          </a:p>
          <a:p>
            <a:pPr defTabSz="457200">
              <a:defRPr sz="1000"/>
            </a:pPr>
            <a:r>
              <a:t>  - 그 외 기타 수수료</a:t>
            </a:r>
          </a:p>
        </p:txBody>
      </p:sp>
      <p:sp>
        <p:nvSpPr>
          <p:cNvPr id="158" name="Shape 158"/>
          <p:cNvSpPr/>
          <p:nvPr/>
        </p:nvSpPr>
        <p:spPr>
          <a:xfrm>
            <a:off x="1555183" y="626904"/>
            <a:ext cx="3459049" cy="31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1000"/>
            </a:pPr>
            <a:r>
              <a:t>그럼 공짜로 나눌정도의 적은 가치를 가지는 물건만 거래하나?</a:t>
            </a:r>
          </a:p>
          <a:p>
            <a:pPr defTabSz="457200">
              <a:defRPr b="1" sz="1000"/>
            </a:pPr>
            <a:r>
              <a:t>거래에 대한 보상이 가상의 포인트이므로 초반에는 적은 가치(공짜수준)를 가지는 물건 거래부터 시작하게 되며, 향후 '나누고' 시장이 활성화되면 고가의 물건, 용역서비스, 펀딩/기부 등으로 확장될 수 있다.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(초반)</a:t>
            </a:r>
          </a:p>
          <a:p>
            <a:pPr defTabSz="457200">
              <a:defRPr b="1" sz="1000"/>
            </a:pPr>
            <a:r>
              <a:t>공짜로 나눠줄 정도의 적은 가치를 가지는 잉여물건 - 중고나라 '공짜로 드려요'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(중반) </a:t>
            </a:r>
          </a:p>
          <a:p>
            <a:pPr defTabSz="457200">
              <a:defRPr b="1" sz="1000"/>
            </a:pPr>
            <a:r>
              <a:t>값어치가 나가는 잉여물건 - 번*장터 거래 물품</a:t>
            </a:r>
          </a:p>
          <a:p>
            <a:pPr defTabSz="457200">
              <a:defRPr b="1" sz="1000"/>
            </a:pPr>
            <a:r>
              <a:t>무형의 서비스나 재능 - 크*, 대*주부</a:t>
            </a:r>
          </a:p>
          <a:p>
            <a:pPr defTabSz="457200">
              <a:defRPr b="1" sz="1000"/>
            </a:pPr>
            <a:r>
              <a:t>펀딩 - d사이트 스토리*딩</a:t>
            </a:r>
          </a:p>
          <a:p>
            <a:pPr defTabSz="457200">
              <a:defRPr b="1" sz="1000"/>
            </a:pPr>
            <a:r>
              <a:t>기부 - n사이트 해피*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(후반)</a:t>
            </a:r>
          </a:p>
          <a:p>
            <a:pPr defTabSz="457200">
              <a:defRPr b="1" sz="1000"/>
            </a:pPr>
            <a:r>
              <a:t>자산렌트 - 에*비앤비, 쏘*</a:t>
            </a:r>
          </a:p>
          <a:p>
            <a:pPr defTabSz="457200">
              <a:defRPr b="1" sz="1000"/>
            </a:pPr>
            <a:r>
              <a:t>기업참여 확대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시장 진입전략 및 사업 성장계획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9745354" y="6569756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" name="Group 165"/>
          <p:cNvGrpSpPr/>
          <p:nvPr/>
        </p:nvGrpSpPr>
        <p:grpSpPr>
          <a:xfrm>
            <a:off x="309561" y="1347759"/>
            <a:ext cx="1320757" cy="319790"/>
            <a:chOff x="0" y="0"/>
            <a:chExt cx="1320755" cy="319789"/>
          </a:xfrm>
        </p:grpSpPr>
        <p:sp>
          <p:nvSpPr>
            <p:cNvPr id="163" name="Shape 163"/>
            <p:cNvSpPr/>
            <p:nvPr/>
          </p:nvSpPr>
          <p:spPr>
            <a:xfrm>
              <a:off x="0" y="296910"/>
              <a:ext cx="132075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7550" y="0"/>
              <a:ext cx="1145657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1400"/>
              </a:pPr>
              <a:r>
                <a:t>【 </a:t>
              </a:r>
              <a:r>
                <a:t>Time </a:t>
              </a:r>
              <a:r>
                <a:t>】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776367" y="1347759"/>
            <a:ext cx="7856582" cy="319790"/>
            <a:chOff x="0" y="0"/>
            <a:chExt cx="7856580" cy="319789"/>
          </a:xfrm>
        </p:grpSpPr>
        <p:sp>
          <p:nvSpPr>
            <p:cNvPr id="166" name="Shape 166"/>
            <p:cNvSpPr/>
            <p:nvPr/>
          </p:nvSpPr>
          <p:spPr>
            <a:xfrm>
              <a:off x="0" y="296910"/>
              <a:ext cx="785658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09698" y="-1"/>
              <a:ext cx="3823276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1400"/>
              </a:pPr>
              <a:r>
                <a:t>【 </a:t>
              </a:r>
              <a:r>
                <a:t>Strategy </a:t>
              </a:r>
              <a:r>
                <a:t>】</a:t>
              </a:r>
            </a:p>
          </p:txBody>
        </p:sp>
      </p:grpSp>
      <p:sp>
        <p:nvSpPr>
          <p:cNvPr id="169" name="Shape 169"/>
          <p:cNvSpPr/>
          <p:nvPr/>
        </p:nvSpPr>
        <p:spPr>
          <a:xfrm>
            <a:off x="357388" y="1749402"/>
            <a:ext cx="1204930" cy="1346906"/>
          </a:xfrm>
          <a:prstGeom prst="rect">
            <a:avLst/>
          </a:prstGeom>
          <a:solidFill>
            <a:srgbClr val="C8E4DF"/>
          </a:solidFill>
          <a:ln>
            <a:solidFill>
              <a:srgbClr val="80808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b="1" i="1" sz="1100" u="sng"/>
            </a:pPr>
          </a:p>
        </p:txBody>
      </p:sp>
      <p:sp>
        <p:nvSpPr>
          <p:cNvPr id="170" name="Shape 170"/>
          <p:cNvSpPr/>
          <p:nvPr/>
        </p:nvSpPr>
        <p:spPr>
          <a:xfrm>
            <a:off x="352362" y="2201562"/>
            <a:ext cx="1204929" cy="38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20000"/>
              </a:lnSpc>
              <a:defRPr b="1" sz="1100"/>
            </a:pPr>
            <a:r>
              <a:t>서비스 초기</a:t>
            </a:r>
          </a:p>
          <a:p>
            <a:pPr algn="ctr">
              <a:lnSpc>
                <a:spcPct val="120000"/>
              </a:lnSpc>
              <a:defRPr b="1" sz="1100"/>
            </a:pPr>
            <a:r>
              <a:t>(1년차)</a:t>
            </a:r>
          </a:p>
        </p:txBody>
      </p:sp>
      <p:sp>
        <p:nvSpPr>
          <p:cNvPr id="171" name="Shape 171"/>
          <p:cNvSpPr/>
          <p:nvPr/>
        </p:nvSpPr>
        <p:spPr>
          <a:xfrm>
            <a:off x="357388" y="3450897"/>
            <a:ext cx="1204930" cy="1409568"/>
          </a:xfrm>
          <a:prstGeom prst="rect">
            <a:avLst/>
          </a:prstGeom>
          <a:solidFill>
            <a:srgbClr val="C8E4DF"/>
          </a:solidFill>
          <a:ln>
            <a:solidFill>
              <a:srgbClr val="80808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b="1" sz="1100"/>
            </a:pPr>
          </a:p>
        </p:txBody>
      </p:sp>
      <p:sp>
        <p:nvSpPr>
          <p:cNvPr id="172" name="Shape 172"/>
          <p:cNvSpPr/>
          <p:nvPr/>
        </p:nvSpPr>
        <p:spPr>
          <a:xfrm>
            <a:off x="357388" y="3908614"/>
            <a:ext cx="1204930" cy="38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20000"/>
              </a:lnSpc>
              <a:defRPr b="1" sz="1100"/>
            </a:pPr>
            <a:r>
              <a:t>본격 성장기</a:t>
            </a:r>
          </a:p>
          <a:p>
            <a:pPr algn="ctr">
              <a:lnSpc>
                <a:spcPct val="120000"/>
              </a:lnSpc>
              <a:defRPr b="1" sz="1100"/>
            </a:pPr>
            <a:r>
              <a:t>(2 ~ 3년차)</a:t>
            </a:r>
          </a:p>
        </p:txBody>
      </p:sp>
      <p:sp>
        <p:nvSpPr>
          <p:cNvPr id="173" name="Shape 173"/>
          <p:cNvSpPr/>
          <p:nvPr/>
        </p:nvSpPr>
        <p:spPr>
          <a:xfrm>
            <a:off x="461901" y="3246426"/>
            <a:ext cx="8909173" cy="1590"/>
          </a:xfrm>
          <a:prstGeom prst="line">
            <a:avLst/>
          </a:prstGeom>
          <a:ln>
            <a:solidFill>
              <a:srgbClr val="808080"/>
            </a:solidFill>
            <a:prstDash val="dash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357388" y="5215055"/>
            <a:ext cx="1204930" cy="1346905"/>
          </a:xfrm>
          <a:prstGeom prst="rect">
            <a:avLst/>
          </a:prstGeom>
          <a:solidFill>
            <a:srgbClr val="C8E4DF"/>
          </a:solidFill>
          <a:ln>
            <a:solidFill>
              <a:srgbClr val="80808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b="1" sz="1100"/>
            </a:pPr>
          </a:p>
        </p:txBody>
      </p:sp>
      <p:sp>
        <p:nvSpPr>
          <p:cNvPr id="175" name="Shape 175"/>
          <p:cNvSpPr/>
          <p:nvPr/>
        </p:nvSpPr>
        <p:spPr>
          <a:xfrm>
            <a:off x="357389" y="5633100"/>
            <a:ext cx="1204930" cy="37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20000"/>
              </a:lnSpc>
              <a:defRPr b="1" sz="1100"/>
            </a:pPr>
            <a:r>
              <a:t>성숙기</a:t>
            </a:r>
          </a:p>
          <a:p>
            <a:pPr algn="ctr">
              <a:lnSpc>
                <a:spcPct val="120000"/>
              </a:lnSpc>
              <a:defRPr b="1" sz="1100"/>
            </a:pPr>
            <a:r>
              <a:t>(4 ~ 5년차)</a:t>
            </a:r>
          </a:p>
        </p:txBody>
      </p:sp>
      <p:sp>
        <p:nvSpPr>
          <p:cNvPr id="176" name="Shape 176"/>
          <p:cNvSpPr/>
          <p:nvPr/>
        </p:nvSpPr>
        <p:spPr>
          <a:xfrm>
            <a:off x="461901" y="5013328"/>
            <a:ext cx="8909173" cy="1590"/>
          </a:xfrm>
          <a:prstGeom prst="line">
            <a:avLst/>
          </a:prstGeom>
          <a:ln>
            <a:solidFill>
              <a:srgbClr val="808080"/>
            </a:solidFill>
            <a:prstDash val="dash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Shape 177"/>
          <p:cNvSpPr/>
          <p:nvPr/>
        </p:nvSpPr>
        <p:spPr>
          <a:xfrm>
            <a:off x="1849395" y="1749401"/>
            <a:ext cx="5605487" cy="1419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포인트 소유 욕구 자극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1000"/>
            </a:pPr>
            <a:r>
              <a:t>   </a:t>
            </a:r>
            <a:r>
              <a:t>- </a:t>
            </a:r>
            <a:r>
              <a:t>사용자들이 갖고 싶어할 만한 물건들을 진열 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1000"/>
            </a:pPr>
            <a:r>
              <a:t>  </a:t>
            </a:r>
            <a:r>
              <a:t> </a:t>
            </a:r>
            <a:r>
              <a:t>- </a:t>
            </a:r>
            <a:r>
              <a:t>자신들의 물건 판매 또는 친구초대 등 포인트 확보를 위한 사용자 활동 증가</a:t>
            </a:r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SNS 광고, 친구초대, 런칭 이벤트 등을 통한 서비스 인지도 확대</a:t>
            </a:r>
            <a:br/>
            <a:r>
              <a:rPr b="0" sz="1000"/>
              <a:t>  - </a:t>
            </a:r>
            <a:r>
              <a:rPr b="0" sz="1000"/>
              <a:t>다양한 이벤트를 통한 최대한 많은 사용자 확보</a:t>
            </a:r>
            <a:endParaRPr sz="1000"/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초기 사용자의 요구를 지속적으로 반영하여 서비스 품질 향상</a:t>
            </a:r>
          </a:p>
        </p:txBody>
      </p:sp>
      <p:sp>
        <p:nvSpPr>
          <p:cNvPr id="178" name="Shape 178"/>
          <p:cNvSpPr/>
          <p:nvPr/>
        </p:nvSpPr>
        <p:spPr>
          <a:xfrm>
            <a:off x="6941218" y="1322007"/>
            <a:ext cx="263870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【 </a:t>
            </a:r>
            <a:r>
              <a:t>Users </a:t>
            </a:r>
            <a:r>
              <a:t>】</a:t>
            </a:r>
          </a:p>
        </p:txBody>
      </p:sp>
      <p:sp>
        <p:nvSpPr>
          <p:cNvPr id="179" name="Shape 179"/>
          <p:cNvSpPr/>
          <p:nvPr/>
        </p:nvSpPr>
        <p:spPr>
          <a:xfrm>
            <a:off x="7933056" y="2259312"/>
            <a:ext cx="65502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/>
            </a:lvl1pPr>
          </a:lstStyle>
          <a:p>
            <a:pPr/>
            <a:r>
              <a:t>100,000</a:t>
            </a:r>
          </a:p>
        </p:txBody>
      </p:sp>
      <p:sp>
        <p:nvSpPr>
          <p:cNvPr id="180" name="Shape 180"/>
          <p:cNvSpPr/>
          <p:nvPr/>
        </p:nvSpPr>
        <p:spPr>
          <a:xfrm>
            <a:off x="7869506" y="3966364"/>
            <a:ext cx="78212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/>
            </a:lvl1pPr>
          </a:lstStyle>
          <a:p>
            <a:pPr/>
            <a:r>
              <a:t>3,000,000</a:t>
            </a:r>
          </a:p>
        </p:txBody>
      </p:sp>
      <p:sp>
        <p:nvSpPr>
          <p:cNvPr id="181" name="Shape 181"/>
          <p:cNvSpPr/>
          <p:nvPr/>
        </p:nvSpPr>
        <p:spPr>
          <a:xfrm>
            <a:off x="7892518" y="5911872"/>
            <a:ext cx="78212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/>
            </a:lvl1pPr>
          </a:lstStyle>
          <a:p>
            <a:pPr/>
            <a:r>
              <a:t>5,000,000</a:t>
            </a:r>
          </a:p>
        </p:txBody>
      </p:sp>
      <p:sp>
        <p:nvSpPr>
          <p:cNvPr id="182" name="Shape 182"/>
          <p:cNvSpPr/>
          <p:nvPr/>
        </p:nvSpPr>
        <p:spPr>
          <a:xfrm>
            <a:off x="1849395" y="3389883"/>
            <a:ext cx="5605487" cy="118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포인트 사용처의 확대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1000"/>
            </a:pPr>
            <a:r>
              <a:t>  </a:t>
            </a:r>
            <a:r>
              <a:t> </a:t>
            </a:r>
            <a:r>
              <a:t>- </a:t>
            </a:r>
            <a:r>
              <a:t>무형의 서비스나 재능판매 등으로 물품 외 카테고리를 확장</a:t>
            </a:r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SNS 광고, 친구초대, 런칭 이벤트 등을 통한 서비스 인지도 확대</a:t>
            </a:r>
            <a:br/>
            <a:r>
              <a:rPr b="0" sz="1000"/>
              <a:t>  - </a:t>
            </a:r>
            <a:r>
              <a:rPr b="0" sz="1000"/>
              <a:t>다양한 이벤트를 통한 최대한 많은 사용자 확보</a:t>
            </a:r>
            <a:endParaRPr sz="1000"/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초기 사용자의 요구를 지속적으로 반영하여 서비스 품질 향상</a:t>
            </a:r>
          </a:p>
        </p:txBody>
      </p:sp>
      <p:sp>
        <p:nvSpPr>
          <p:cNvPr id="183" name="Shape 183"/>
          <p:cNvSpPr/>
          <p:nvPr/>
        </p:nvSpPr>
        <p:spPr>
          <a:xfrm>
            <a:off x="1849395" y="5225880"/>
            <a:ext cx="5605487" cy="99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기업의 사회적 책임</a:t>
            </a:r>
            <a:r>
              <a:t>(CSR) </a:t>
            </a:r>
            <a:r>
              <a:t>선도를 통해 나누고 참여 유도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1000"/>
            </a:pPr>
            <a:r>
              <a:t>  </a:t>
            </a:r>
            <a:r>
              <a:t> </a:t>
            </a:r>
            <a:r>
              <a:t>- </a:t>
            </a:r>
            <a:r>
              <a:t>재고 물품 또는 티켓 등의 나누고 내 판매를 통해 기부펀드 조성</a:t>
            </a:r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사회문제도 해결하는 공유경제 기업으로의 도덕적 영향력과 긍정적인 홍보효과 극대화</a:t>
            </a:r>
            <a:endParaRPr sz="1000"/>
          </a:p>
          <a:p>
            <a:pPr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 다른 공유경제 기업과의 연계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현금흐름</a:t>
            </a:r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  <p:sp>
        <p:nvSpPr>
          <p:cNvPr id="187" name="Shape 187"/>
          <p:cNvSpPr/>
          <p:nvPr/>
        </p:nvSpPr>
        <p:spPr>
          <a:xfrm>
            <a:off x="4623433" y="836577"/>
            <a:ext cx="494817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억 원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